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665" r:id="rId5"/>
  </p:sldMasterIdLst>
  <p:notesMasterIdLst>
    <p:notesMasterId r:id="rId13"/>
  </p:notesMasterIdLst>
  <p:handoutMasterIdLst>
    <p:handoutMasterId r:id="rId14"/>
  </p:handoutMasterIdLst>
  <p:sldIdLst>
    <p:sldId id="656" r:id="rId6"/>
    <p:sldId id="667" r:id="rId7"/>
    <p:sldId id="666" r:id="rId8"/>
    <p:sldId id="670" r:id="rId9"/>
    <p:sldId id="674" r:id="rId10"/>
    <p:sldId id="675" r:id="rId11"/>
    <p:sldId id="672" r:id="rId1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ra Hart" initials="SH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66A"/>
    <a:srgbClr val="CF2030"/>
    <a:srgbClr val="CF3020"/>
    <a:srgbClr val="000000"/>
    <a:srgbClr val="E11D3D"/>
    <a:srgbClr val="C9102E"/>
    <a:srgbClr val="BA0000"/>
    <a:srgbClr val="BA4040"/>
    <a:srgbClr val="641934"/>
    <a:srgbClr val="843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328D2E-61A4-463C-A321-28199A1F2278}" v="117" dt="2020-05-21T22:17:38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2" autoAdjust="0"/>
    <p:restoredTop sz="78978" autoAdjust="0"/>
  </p:normalViewPr>
  <p:slideViewPr>
    <p:cSldViewPr snapToGrid="0">
      <p:cViewPr varScale="1">
        <p:scale>
          <a:sx n="62" d="100"/>
          <a:sy n="62" d="100"/>
        </p:scale>
        <p:origin x="-113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0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5996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5C54D-2C19-4125-968F-3903584745FD}" type="datetimeFigureOut">
              <a:rPr lang="en-IE" smtClean="0"/>
              <a:t>26/07/2026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5996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CA17C-8BF8-446E-B00E-90FF84B5AC0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0752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E50EC-8CF9-B14A-A74C-5F6850CA225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9D5DD-ACA7-F840-B1B7-9E1A7F22A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399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618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xmlns="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795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xmlns="" id="{9778B11E-866D-314C-BBC2-98B616473B29}"/>
              </a:ext>
            </a:extLst>
          </p:cNvPr>
          <p:cNvSpPr/>
          <p:nvPr userDrawn="1"/>
        </p:nvSpPr>
        <p:spPr>
          <a:xfrm rot="5400000">
            <a:off x="5792058" y="546382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1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97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8652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xmlns="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3950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0226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xmlns="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4043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84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56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0655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48620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xmlns="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7751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67199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xmlns="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95072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274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980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3168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xmlns="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4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70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xmlns="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2891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971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4594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8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xmlns="" id="{C7600220-594C-1C45-8392-17C39B7150D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63" y="6200421"/>
            <a:ext cx="798042" cy="54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64" r:id="rId3"/>
    <p:sldLayoutId id="214748366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522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990658"/>
            <a:ext cx="12192000" cy="1655762"/>
          </a:xfrm>
        </p:spPr>
        <p:txBody>
          <a:bodyPr>
            <a:normAutofit/>
          </a:bodyPr>
          <a:lstStyle/>
          <a:p>
            <a:r>
              <a:rPr lang="en-US" sz="6000" dirty="0" smtClean="0"/>
              <a:t>The </a:t>
            </a:r>
            <a:r>
              <a:rPr lang="en-US" sz="6000" dirty="0"/>
              <a:t>24-hour follow-up rule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-419100"/>
            <a:ext cx="11169161" cy="76200"/>
          </a:xfrm>
        </p:spPr>
        <p:txBody>
          <a:bodyPr>
            <a:normAutofit fontScale="90000"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83920" y="396240"/>
            <a:ext cx="10637520" cy="56007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/>
              <a:t>When </a:t>
            </a:r>
            <a:r>
              <a:rPr lang="en-US" sz="4400" b="1" dirty="0" smtClean="0"/>
              <a:t>a BNI member </a:t>
            </a:r>
            <a:r>
              <a:rPr lang="en-US" sz="4400" b="1" dirty="0"/>
              <a:t>gives us a referral, they are doing more than passing along a name and phone number. They are putting their own reputation on the line.</a:t>
            </a:r>
          </a:p>
          <a:p>
            <a:pPr marL="0" indent="0">
              <a:buNone/>
            </a:pP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 smtClean="0"/>
              <a:t>That </a:t>
            </a:r>
            <a:r>
              <a:rPr lang="en-US" sz="4400" b="1" dirty="0"/>
              <a:t>means how quickly we respond matters.</a:t>
            </a:r>
          </a:p>
        </p:txBody>
      </p:sp>
    </p:spTree>
    <p:extLst>
      <p:ext uri="{BB962C8B-B14F-4D97-AF65-F5344CB8AC3E}">
        <p14:creationId xmlns:p14="http://schemas.microsoft.com/office/powerpoint/2010/main" val="109649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37" y="-1056176"/>
            <a:ext cx="11169161" cy="1056176"/>
          </a:xfrm>
        </p:spPr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71608" y="556260"/>
            <a:ext cx="10712672" cy="6138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/>
              <a:t>Imagine you tell a friend, “I know someone great. I’ll have them call you.”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4400" b="1" dirty="0"/>
              <a:t>Then two or three days go by and your friend hears nothing.</a:t>
            </a:r>
          </a:p>
        </p:txBody>
      </p:sp>
    </p:spTree>
    <p:extLst>
      <p:ext uri="{BB962C8B-B14F-4D97-AF65-F5344CB8AC3E}">
        <p14:creationId xmlns:p14="http://schemas.microsoft.com/office/powerpoint/2010/main" val="29438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37" y="-1288951"/>
            <a:ext cx="11169161" cy="1056176"/>
          </a:xfrm>
        </p:spPr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32568" y="579120"/>
            <a:ext cx="10651712" cy="66903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/>
              <a:t>Who looks bad?</a:t>
            </a:r>
          </a:p>
          <a:p>
            <a:pPr marL="0" indent="0">
              <a:buNone/>
            </a:pPr>
            <a:endParaRPr lang="en-US" sz="4800" b="1" dirty="0" smtClean="0"/>
          </a:p>
          <a:p>
            <a:pPr marL="0" indent="0">
              <a:buNone/>
            </a:pPr>
            <a:r>
              <a:rPr lang="en-US" sz="4800" b="1" dirty="0" smtClean="0"/>
              <a:t>Not </a:t>
            </a:r>
            <a:r>
              <a:rPr lang="en-US" sz="4800" b="1" dirty="0"/>
              <a:t>just the person who failed to </a:t>
            </a:r>
            <a:r>
              <a:rPr lang="en-US" sz="4800" b="1" dirty="0" smtClean="0"/>
              <a:t>call -  YOU DO TOO!</a:t>
            </a:r>
          </a:p>
          <a:p>
            <a:pPr marL="0" indent="0">
              <a:buNone/>
            </a:pPr>
            <a:r>
              <a:rPr lang="en-US" sz="4800" dirty="0"/>
              <a:t/>
            </a:r>
            <a:br>
              <a:rPr lang="en-US" sz="4800" dirty="0"/>
            </a:br>
            <a:r>
              <a:rPr lang="en-US" sz="4800" b="1" dirty="0" smtClean="0"/>
              <a:t>That </a:t>
            </a:r>
            <a:r>
              <a:rPr lang="en-US" sz="4800" b="1" dirty="0"/>
              <a:t>is why a good habit is to acknowledge and contact every referral within 24 </a:t>
            </a:r>
            <a:r>
              <a:rPr lang="en-US" sz="4800" b="1" dirty="0" smtClean="0"/>
              <a:t>hours.</a:t>
            </a:r>
            <a:endParaRPr lang="en-US" sz="4800" b="1" dirty="0"/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1678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97" y="-1220371"/>
            <a:ext cx="11169161" cy="1056176"/>
          </a:xfrm>
        </p:spPr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8620" y="525780"/>
            <a:ext cx="11041380" cy="633221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6400" b="1" dirty="0"/>
              <a:t>Even if you </a:t>
            </a:r>
            <a:r>
              <a:rPr lang="en-US" sz="6400" b="1" dirty="0" smtClean="0"/>
              <a:t>can’t </a:t>
            </a:r>
            <a:r>
              <a:rPr lang="en-US" sz="6400" b="1" dirty="0"/>
              <a:t>solve the problem immediately, a simple response such as, “Thank you for the introduction. I received your information and I’ll be in touch shortly,” shows professionalism.</a:t>
            </a:r>
          </a:p>
          <a:p>
            <a:pPr marL="0" indent="0">
              <a:buNone/>
            </a:pPr>
            <a:r>
              <a:rPr lang="en-US" sz="6400" b="1" dirty="0"/>
              <a:t/>
            </a:r>
            <a:br>
              <a:rPr lang="en-US" sz="6400" b="1" dirty="0"/>
            </a:br>
            <a:endParaRPr lang="en-US" sz="6400" b="1" dirty="0"/>
          </a:p>
          <a:p>
            <a:pPr marL="0" indent="0">
              <a:buNone/>
            </a:pPr>
            <a:r>
              <a:rPr lang="en-US" sz="6400" b="1" dirty="0"/>
              <a:t>It also gives the person who referred you confidence that their referral was handled properly.</a:t>
            </a:r>
          </a:p>
          <a:p>
            <a:pPr marL="0" indent="0">
              <a:buNone/>
            </a:pPr>
            <a:r>
              <a:rPr lang="en-US" sz="6400" b="1" dirty="0"/>
              <a:t/>
            </a:r>
            <a:br>
              <a:rPr lang="en-US" sz="6400" b="1" dirty="0"/>
            </a:br>
            <a:endParaRPr lang="en-US" sz="6400" b="1" dirty="0"/>
          </a:p>
          <a:p>
            <a:pPr marL="0" indent="0">
              <a:buNone/>
            </a:pPr>
            <a:r>
              <a:rPr lang="en-US" sz="6400" b="1" dirty="0"/>
              <a:t>In BNI, we often focus on generating referrals. But what we do after receiving one is just as important.</a:t>
            </a:r>
          </a:p>
          <a:p>
            <a:pPr marL="0" indent="0">
              <a:buNone/>
            </a:pP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2200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97" y="-1220371"/>
            <a:ext cx="11169161" cy="1056176"/>
          </a:xfrm>
        </p:spPr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8620" y="525780"/>
            <a:ext cx="11041380" cy="63322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dirty="0"/>
              <a:t>A referral handled well can lead to a customer.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4400" b="1" dirty="0"/>
              <a:t>A referral handled exceptionally well can lead to many more </a:t>
            </a:r>
            <a:r>
              <a:rPr lang="en-US" sz="4400" b="1" dirty="0" smtClean="0"/>
              <a:t>referrals</a:t>
            </a:r>
            <a:r>
              <a:rPr lang="en-US" sz="4400" b="1" dirty="0"/>
              <a:t>.</a:t>
            </a:r>
            <a:endParaRPr lang="en-US" sz="4400" b="1" dirty="0"/>
          </a:p>
          <a:p>
            <a:pPr marL="0" indent="0">
              <a:buNone/>
            </a:pP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 smtClean="0"/>
              <a:t>Treat </a:t>
            </a:r>
            <a:r>
              <a:rPr lang="en-US" sz="4400" b="1" dirty="0"/>
              <a:t>every referral as if your fellow member’s reputation is attached to it—because it </a:t>
            </a:r>
            <a:r>
              <a:rPr lang="en-US" sz="4400" b="1" dirty="0" smtClean="0"/>
              <a:t>is!</a:t>
            </a:r>
            <a:endParaRPr lang="en-US" sz="4400" b="1" dirty="0"/>
          </a:p>
          <a:p>
            <a:pPr marL="0" indent="0">
              <a:buNone/>
            </a:pP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9429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0476452" cy="50409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REMEMBER</a:t>
            </a:r>
            <a:endParaRPr lang="en-US" sz="60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b="1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8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We </a:t>
            </a:r>
            <a:r>
              <a:rPr lang="en-US" sz="48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will be looking at the Power of One Report </a:t>
            </a:r>
            <a:r>
              <a:rPr lang="en-US" sz="48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48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August.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843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rand Refresh - Communication Plan (002)" id="{7FB97CB9-66BB-4EEA-8AD9-24A50A0A1A75}" vid="{27874AC4-6B63-4035-B98F-35DD3BEB0DC7}"/>
    </a:ext>
  </a:extLst>
</a:theme>
</file>

<file path=ppt/theme/theme2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NI PPT Template" id="{A506243F-EDFE-42E5-B171-D81643DB863B}" vid="{EE114906-2E5D-4B27-8D3B-83F3043AB91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1836FFE7C8B340A444AE47E36B50AB" ma:contentTypeVersion="13" ma:contentTypeDescription="Create a new document." ma:contentTypeScope="" ma:versionID="de93cf4e494f7017f89376bad6ad6497">
  <xsd:schema xmlns:xsd="http://www.w3.org/2001/XMLSchema" xmlns:xs="http://www.w3.org/2001/XMLSchema" xmlns:p="http://schemas.microsoft.com/office/2006/metadata/properties" xmlns:ns3="45f763de-b7c7-480f-aee9-bfd0a54d887f" xmlns:ns4="7d0a934d-b389-491a-855b-de770bc912b4" targetNamespace="http://schemas.microsoft.com/office/2006/metadata/properties" ma:root="true" ma:fieldsID="10260602eee323d0b9286788f416ccdf" ns3:_="" ns4:_="">
    <xsd:import namespace="45f763de-b7c7-480f-aee9-bfd0a54d887f"/>
    <xsd:import namespace="7d0a934d-b389-491a-855b-de770bc912b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f763de-b7c7-480f-aee9-bfd0a54d88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0a934d-b389-491a-855b-de770bc91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31BEF8-CF86-4CDB-8B41-A1D3B2B0B1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9E368B-E51E-46B0-BB83-F5F46E440D99}">
  <ds:schemaRefs>
    <ds:schemaRef ds:uri="http://purl.org/dc/terms/"/>
    <ds:schemaRef ds:uri="45f763de-b7c7-480f-aee9-bfd0a54d887f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7d0a934d-b389-491a-855b-de770bc912b4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97ACE02-189C-4201-BAF7-D752E99200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f763de-b7c7-480f-aee9-bfd0a54d887f"/>
    <ds:schemaRef ds:uri="7d0a934d-b389-491a-855b-de770bc912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2433</TotalTime>
  <Words>156</Words>
  <Application>Microsoft Office PowerPoint</Application>
  <PresentationFormat>Custom</PresentationFormat>
  <Paragraphs>26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Andy;Andy Merritt</dc:creator>
  <cp:lastModifiedBy>PREIS 1 New</cp:lastModifiedBy>
  <cp:revision>73</cp:revision>
  <dcterms:created xsi:type="dcterms:W3CDTF">2020-04-22T15:10:35Z</dcterms:created>
  <dcterms:modified xsi:type="dcterms:W3CDTF">2026-07-26T19:03:34Z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0x010100411836FFE7C8B340A444AE47E36B50AB</vt:lpwstr>
  </property>
</Properties>
</file>