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4"/>
    <p:sldMasterId id="2147483665" r:id="rId5"/>
  </p:sldMasterIdLst>
  <p:notesMasterIdLst>
    <p:notesMasterId r:id="rId13"/>
  </p:notesMasterIdLst>
  <p:handoutMasterIdLst>
    <p:handoutMasterId r:id="rId14"/>
  </p:handoutMasterIdLst>
  <p:sldIdLst>
    <p:sldId id="656" r:id="rId6"/>
    <p:sldId id="665" r:id="rId7"/>
    <p:sldId id="669" r:id="rId8"/>
    <p:sldId id="668" r:id="rId9"/>
    <p:sldId id="667" r:id="rId10"/>
    <p:sldId id="666" r:id="rId11"/>
    <p:sldId id="664" r:id="rId12"/>
  </p:sldIdLst>
  <p:sldSz cx="12192000" cy="6858000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andra Hart" initials="SH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4666A"/>
    <a:srgbClr val="CF2030"/>
    <a:srgbClr val="CF3020"/>
    <a:srgbClr val="000000"/>
    <a:srgbClr val="E11D3D"/>
    <a:srgbClr val="C9102E"/>
    <a:srgbClr val="BA0000"/>
    <a:srgbClr val="BA4040"/>
    <a:srgbClr val="641934"/>
    <a:srgbClr val="8434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172" autoAdjust="0"/>
    <p:restoredTop sz="78978" autoAdjust="0"/>
  </p:normalViewPr>
  <p:slideViewPr>
    <p:cSldViewPr snapToGrid="0">
      <p:cViewPr varScale="1">
        <p:scale>
          <a:sx n="53" d="100"/>
          <a:sy n="53" d="100"/>
        </p:scale>
        <p:origin x="1896" y="26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6" d="100"/>
          <a:sy n="96" d="100"/>
        </p:scale>
        <p:origin x="4304" y="17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commentAuthors" Target="commentAuthors.xml"/><Relationship Id="rId10" Type="http://schemas.openxmlformats.org/officeDocument/2006/relationships/slide" Target="slides/slide5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im Zambos" userId="4f9a8a031167a984" providerId="LiveId" clId="{764A2875-EAD2-42E6-8A04-BEC2D3D0B7A0}"/>
    <pc:docChg chg="custSel modSld">
      <pc:chgData name="Tim Zambos" userId="4f9a8a031167a984" providerId="LiveId" clId="{764A2875-EAD2-42E6-8A04-BEC2D3D0B7A0}" dt="2025-12-15T22:49:28.661" v="1" actId="27636"/>
      <pc:docMkLst>
        <pc:docMk/>
      </pc:docMkLst>
      <pc:sldChg chg="modSp mod">
        <pc:chgData name="Tim Zambos" userId="4f9a8a031167a984" providerId="LiveId" clId="{764A2875-EAD2-42E6-8A04-BEC2D3D0B7A0}" dt="2025-12-15T22:49:28.661" v="1" actId="27636"/>
        <pc:sldMkLst>
          <pc:docMk/>
          <pc:sldMk cId="1540278022" sldId="656"/>
        </pc:sldMkLst>
        <pc:spChg chg="mod">
          <ac:chgData name="Tim Zambos" userId="4f9a8a031167a984" providerId="LiveId" clId="{764A2875-EAD2-42E6-8A04-BEC2D3D0B7A0}" dt="2025-12-15T22:49:28.661" v="1" actId="27636"/>
          <ac:spMkLst>
            <pc:docMk/>
            <pc:sldMk cId="1540278022" sldId="656"/>
            <ac:spMk id="2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12457" cy="46232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5996" y="1"/>
            <a:ext cx="3012457" cy="46232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B5C54D-2C19-4125-968F-3903584745FD}" type="datetimeFigureOut">
              <a:rPr lang="en-IE" smtClean="0"/>
              <a:t>15/12/2025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3755"/>
            <a:ext cx="3012457" cy="46232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5996" y="8773755"/>
            <a:ext cx="3012457" cy="46232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3CA17C-8BF8-446E-B00E-90FF84B5AC0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5107525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488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7000" y="0"/>
            <a:ext cx="3011488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2E50EC-8CF9-B14A-A74C-5F6850CA225C}" type="datetimeFigureOut">
              <a:rPr lang="en-US" smtClean="0"/>
              <a:t>12/15/2025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3263" y="1154113"/>
            <a:ext cx="5543550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325" y="4445000"/>
            <a:ext cx="5559425" cy="36369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525"/>
            <a:ext cx="3011488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7000" y="8772525"/>
            <a:ext cx="3011488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F9D5DD-ACA7-F840-B1B7-9E1A7F22A1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3992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79070-5776-406C-8382-D7F41968F1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6AA7636-6A95-4962-8FC3-CD9A098895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8761822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ACB03896-1836-41B9-A806-B5F36E2DA1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417" y="6449"/>
            <a:ext cx="11169161" cy="1056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9D4A6CE3-C6CD-4F12-A37E-7F5614E328C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64928" y="1062625"/>
            <a:ext cx="11169650" cy="45196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779550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53F0AD-3B13-4F44-A3E7-9E4FF959C8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0947" y="1894865"/>
            <a:ext cx="4633165" cy="405363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02796F8-C0C4-47AB-9E5E-220358CF2E1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33849" y="536713"/>
            <a:ext cx="4650263" cy="1182756"/>
          </a:xfrm>
        </p:spPr>
        <p:txBody>
          <a:bodyPr>
            <a:noAutofit/>
          </a:bodyPr>
          <a:lstStyle>
            <a:lvl1pPr marL="0" indent="0">
              <a:buNone/>
              <a:defRPr sz="3200" b="1" baseline="0"/>
            </a:lvl1pPr>
          </a:lstStyle>
          <a:p>
            <a:pPr lvl="0"/>
            <a:r>
              <a:rPr lang="en-US" dirty="0"/>
              <a:t>Click to edit Master Title</a:t>
            </a:r>
          </a:p>
        </p:txBody>
      </p:sp>
      <p:sp>
        <p:nvSpPr>
          <p:cNvPr id="2" name="Right Triangle 1">
            <a:extLst>
              <a:ext uri="{FF2B5EF4-FFF2-40B4-BE49-F238E27FC236}">
                <a16:creationId xmlns:a16="http://schemas.microsoft.com/office/drawing/2014/main" id="{9778B11E-866D-314C-BBC2-98B616473B29}"/>
              </a:ext>
            </a:extLst>
          </p:cNvPr>
          <p:cNvSpPr/>
          <p:nvPr userDrawn="1"/>
        </p:nvSpPr>
        <p:spPr>
          <a:xfrm rot="5400000">
            <a:off x="5792058" y="546382"/>
            <a:ext cx="2124949" cy="2124949"/>
          </a:xfrm>
          <a:prstGeom prst="rtTriangle">
            <a:avLst/>
          </a:prstGeom>
          <a:solidFill>
            <a:srgbClr val="CF203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A0068319-38CA-416F-9C63-2CD7C3ECD01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335910" y="1036061"/>
            <a:ext cx="5033400" cy="4713329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9514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79767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6A0CE6-DD4D-4A54-BB74-EAA301F30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0A86A5-11A9-420F-A5E0-3221F4CF36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98652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C0A4F7-B89C-4624-8C53-A901EAA338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87619" y="1058579"/>
            <a:ext cx="5490797" cy="43255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6ACEA7-0846-429C-BA19-B33ACF12A0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30816" y="1058579"/>
            <a:ext cx="5525964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E1BF993A-EF70-465C-BBD6-E10F4F0DF0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619" y="2403"/>
            <a:ext cx="11169161" cy="1056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739508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D045EC-518F-4A5B-9F10-F6FEAAD33B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0999" y="1075713"/>
            <a:ext cx="5468572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E8D648-BB84-4A24-8F33-2462403CD3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9004" y="1922143"/>
            <a:ext cx="5468572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66C91A6-CB77-4929-9C80-01DECAA5A7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098231"/>
            <a:ext cx="5525964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F2D644D-1145-4DCC-BBAE-6BEE7AAE65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922143"/>
            <a:ext cx="5525964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B22D4903-112B-4623-B6AC-0777EBA38F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004" y="0"/>
            <a:ext cx="11169161" cy="1056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302263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FD586FA4-FBF2-4332-BD92-04788C6B2E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419" y="0"/>
            <a:ext cx="11169161" cy="1056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040430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28422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A07686-6B32-40F2-919E-6A8EB10DA4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1936" y="457200"/>
            <a:ext cx="4240090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33C33F-B546-4CFD-8127-11D65F95AE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1"/>
            <a:ext cx="6476876" cy="5403850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A53DEC-61C0-4EB7-ADA5-282445E842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31936" y="2057400"/>
            <a:ext cx="4240090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65692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AB93BC-A4EE-4971-96B7-77BDA44C1C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7104" y="457200"/>
            <a:ext cx="4204921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F60CEB7-776C-49E4-9FB9-6F88017A7D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7" y="457201"/>
            <a:ext cx="6492997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E5D677-6E29-4736-9C43-A3EADE65C9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67104" y="2057400"/>
            <a:ext cx="4204921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806553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346BE4C-CF11-4491-8CBD-AAE59F81515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95563" y="1583578"/>
            <a:ext cx="4559897" cy="174877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7E58A23-A55E-4A3E-AC76-54DCAF7EBC0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21570" y="4441118"/>
            <a:ext cx="4670430" cy="2445757"/>
          </a:xfrm>
          <a:prstGeom prst="rect">
            <a:avLst/>
          </a:prstGeom>
        </p:spPr>
      </p:pic>
      <p:sp>
        <p:nvSpPr>
          <p:cNvPr id="4" name="Subtitle 2">
            <a:extLst>
              <a:ext uri="{FF2B5EF4-FFF2-40B4-BE49-F238E27FC236}">
                <a16:creationId xmlns:a16="http://schemas.microsoft.com/office/drawing/2014/main" id="{CB46FE5D-3742-4427-9C5B-94ED5EE98C0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0" y="3602038"/>
            <a:ext cx="12192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36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27486209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ACB03896-1836-41B9-A806-B5F36E2DA1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417" y="6449"/>
            <a:ext cx="11169161" cy="1056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9D4A6CE3-C6CD-4F12-A37E-7F5614E328C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64928" y="1062625"/>
            <a:ext cx="11169650" cy="45196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977512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79070-5776-406C-8382-D7F41968F1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6AA7636-6A95-4962-8FC3-CD9A098895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8671998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53F0AD-3B13-4F44-A3E7-9E4FF959C8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0947" y="1894865"/>
            <a:ext cx="4633165" cy="405363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02796F8-C0C4-47AB-9E5E-220358CF2E1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33849" y="536713"/>
            <a:ext cx="4650263" cy="1182756"/>
          </a:xfrm>
        </p:spPr>
        <p:txBody>
          <a:bodyPr>
            <a:noAutofit/>
          </a:bodyPr>
          <a:lstStyle>
            <a:lvl1pPr marL="0" indent="0">
              <a:buNone/>
              <a:defRPr sz="3200" b="1" baseline="0"/>
            </a:lvl1pPr>
          </a:lstStyle>
          <a:p>
            <a:pPr lvl="0"/>
            <a:r>
              <a:rPr lang="en-US" dirty="0"/>
              <a:t>Click to edit Master Title</a:t>
            </a:r>
          </a:p>
        </p:txBody>
      </p:sp>
      <p:sp>
        <p:nvSpPr>
          <p:cNvPr id="2" name="Right Triangle 1">
            <a:extLst>
              <a:ext uri="{FF2B5EF4-FFF2-40B4-BE49-F238E27FC236}">
                <a16:creationId xmlns:a16="http://schemas.microsoft.com/office/drawing/2014/main" id="{9778B11E-866D-314C-BBC2-98B616473B29}"/>
              </a:ext>
            </a:extLst>
          </p:cNvPr>
          <p:cNvSpPr/>
          <p:nvPr userDrawn="1"/>
        </p:nvSpPr>
        <p:spPr>
          <a:xfrm rot="5400000">
            <a:off x="5888749" y="656994"/>
            <a:ext cx="2124949" cy="2124949"/>
          </a:xfrm>
          <a:prstGeom prst="rtTriangle">
            <a:avLst/>
          </a:prstGeom>
          <a:solidFill>
            <a:srgbClr val="CF203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A0068319-38CA-416F-9C63-2CD7C3ECD01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335910" y="1036061"/>
            <a:ext cx="5033400" cy="4713329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2950722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02742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DCAA939-0FF4-4CB2-997A-32C484386D9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11182" y="2079171"/>
            <a:ext cx="9180818" cy="4807705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B5913E43-253A-4125-B6B5-4CEF7FFE11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3509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49809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6A0CE6-DD4D-4A54-BB74-EAA301F30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0A86A5-11A9-420F-A5E0-3221F4CF36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731689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C0A4F7-B89C-4624-8C53-A901EAA338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87619" y="1058579"/>
            <a:ext cx="5490797" cy="43255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6ACEA7-0846-429C-BA19-B33ACF12A0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30816" y="1058579"/>
            <a:ext cx="5525964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E1BF993A-EF70-465C-BBD6-E10F4F0DF0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619" y="2403"/>
            <a:ext cx="11169161" cy="1056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919417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D045EC-518F-4A5B-9F10-F6FEAAD33B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0999" y="1075713"/>
            <a:ext cx="5468572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E8D648-BB84-4A24-8F33-2462403CD3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9004" y="1922143"/>
            <a:ext cx="5468572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66C91A6-CB77-4929-9C80-01DECAA5A7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098231"/>
            <a:ext cx="5525964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F2D644D-1145-4DCC-BBAE-6BEE7AAE65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922143"/>
            <a:ext cx="5525964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B22D4903-112B-4623-B6AC-0777EBA38F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004" y="0"/>
            <a:ext cx="11169161" cy="1056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5702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FD586FA4-FBF2-4332-BD92-04788C6B2E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419" y="0"/>
            <a:ext cx="11169161" cy="1056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2289192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A07686-6B32-40F2-919E-6A8EB10DA4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1936" y="457200"/>
            <a:ext cx="4240090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33C33F-B546-4CFD-8127-11D65F95AE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1"/>
            <a:ext cx="6476876" cy="5403850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A53DEC-61C0-4EB7-ADA5-282445E842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31936" y="2057400"/>
            <a:ext cx="4240090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5897174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AB93BC-A4EE-4971-96B7-77BDA44C1C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7104" y="457200"/>
            <a:ext cx="4204921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F60CEB7-776C-49E4-9FB9-6F88017A7D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7" y="457201"/>
            <a:ext cx="6492997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E5D677-6E29-4736-9C43-A3EADE65C9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67104" y="2057400"/>
            <a:ext cx="4204921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1459429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roved BNI Colo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892FAFB-F83D-414B-BD74-01761523107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3022" y="180295"/>
            <a:ext cx="8040218" cy="589892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41B0871-CEA7-46DD-9295-03BD20968DF0}"/>
              </a:ext>
            </a:extLst>
          </p:cNvPr>
          <p:cNvSpPr txBox="1"/>
          <p:nvPr userDrawn="1"/>
        </p:nvSpPr>
        <p:spPr>
          <a:xfrm>
            <a:off x="9608423" y="1335348"/>
            <a:ext cx="108234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b="1" dirty="0"/>
              <a:t>Do Not </a:t>
            </a:r>
          </a:p>
          <a:p>
            <a:pPr algn="ctr"/>
            <a:r>
              <a:rPr lang="en-US" sz="1200" b="1" dirty="0"/>
              <a:t>Use Other </a:t>
            </a:r>
          </a:p>
          <a:p>
            <a:pPr algn="ctr"/>
            <a:r>
              <a:rPr lang="en-US" sz="1200" b="1" dirty="0"/>
              <a:t>Hues of Red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8F96E87-288D-4E18-A7F4-14D5E33EA9F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638509" y="2179337"/>
            <a:ext cx="1022176" cy="373787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9D0FA09-E4C1-4D59-B18D-D09636FDA63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34827" t="35301" r="34948" b="37973"/>
          <a:stretch/>
        </p:blipFill>
        <p:spPr>
          <a:xfrm>
            <a:off x="9309718" y="2787508"/>
            <a:ext cx="1679758" cy="2735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9818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CDA02FF0-C809-8646-916E-1F5576177580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8097" y="5813346"/>
            <a:ext cx="2033474" cy="1064866"/>
          </a:xfrm>
          <a:prstGeom prst="rect">
            <a:avLst/>
          </a:prstGeom>
        </p:spPr>
      </p:pic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C51039D2-5428-4F9C-983B-E871C7CFC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785" y="0"/>
            <a:ext cx="11169161" cy="1056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82E9E18-8709-465F-B920-AAE11B6304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5417" y="1062790"/>
            <a:ext cx="11169161" cy="45280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3" name="Picture 2" descr="A close up of a sign&#10;&#10;Description automatically generated">
            <a:extLst>
              <a:ext uri="{FF2B5EF4-FFF2-40B4-BE49-F238E27FC236}">
                <a16:creationId xmlns:a16="http://schemas.microsoft.com/office/drawing/2014/main" id="{C7600220-594C-1C45-8392-17C39B7150D8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963" y="6200421"/>
            <a:ext cx="798042" cy="543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40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64" r:id="rId3"/>
    <p:sldLayoutId id="214748366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A1E366C2-445C-8C4D-8274-4B1C66A25E12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963" y="6351103"/>
            <a:ext cx="976497" cy="37449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DA02FF0-C809-8646-916E-1F5576177580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8097" y="5813346"/>
            <a:ext cx="2033474" cy="1064866"/>
          </a:xfrm>
          <a:prstGeom prst="rect">
            <a:avLst/>
          </a:prstGeom>
        </p:spPr>
      </p:pic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C51039D2-5428-4F9C-983B-E871C7CFC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785" y="0"/>
            <a:ext cx="11169161" cy="1056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82E9E18-8709-465F-B920-AAE11B6304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5417" y="1062790"/>
            <a:ext cx="11169161" cy="45280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952263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  <p:sldLayoutId id="2147483678" r:id="rId13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000000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0" y="3776360"/>
            <a:ext cx="12192000" cy="1505238"/>
          </a:xfrm>
        </p:spPr>
        <p:txBody>
          <a:bodyPr>
            <a:normAutofit fontScale="92500" lnSpcReduction="20000"/>
          </a:bodyPr>
          <a:lstStyle/>
          <a:p>
            <a:r>
              <a:rPr lang="en-US" sz="6600" dirty="0"/>
              <a:t>Understanding Chapter Goals and Why They Matter To You</a:t>
            </a:r>
          </a:p>
          <a:p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15402780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9697" y="235049"/>
            <a:ext cx="11169161" cy="1056176"/>
          </a:xfrm>
        </p:spPr>
        <p:txBody>
          <a:bodyPr>
            <a:normAutofit/>
          </a:bodyPr>
          <a:lstStyle/>
          <a:p>
            <a:r>
              <a:rPr lang="en-US" sz="6000" u="sng" dirty="0"/>
              <a:t>Topics for 2026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49688" y="1824625"/>
            <a:ext cx="11169650" cy="4519613"/>
          </a:xfrm>
        </p:spPr>
        <p:txBody>
          <a:bodyPr>
            <a:normAutofit/>
          </a:bodyPr>
          <a:lstStyle/>
          <a:p>
            <a:r>
              <a:rPr lang="en-US" sz="6000" dirty="0"/>
              <a:t>This is the 1</a:t>
            </a:r>
            <a:r>
              <a:rPr lang="en-US" sz="6000" baseline="30000" dirty="0"/>
              <a:t>st</a:t>
            </a:r>
            <a:r>
              <a:rPr lang="en-US" sz="6000" dirty="0"/>
              <a:t> in a series of chapter and personal goals for the upcoming year.</a:t>
            </a:r>
          </a:p>
        </p:txBody>
      </p:sp>
    </p:spTree>
    <p:extLst>
      <p:ext uri="{BB962C8B-B14F-4D97-AF65-F5344CB8AC3E}">
        <p14:creationId xmlns:p14="http://schemas.microsoft.com/office/powerpoint/2010/main" val="13922916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5417" y="1088488"/>
            <a:ext cx="11169161" cy="3346351"/>
          </a:xfrm>
        </p:spPr>
        <p:txBody>
          <a:bodyPr>
            <a:normAutofit/>
          </a:bodyPr>
          <a:lstStyle/>
          <a:p>
            <a:r>
              <a:rPr lang="en-US" sz="6000" dirty="0"/>
              <a:t>What Are Chapter Goals and Why Does BNI Have Them?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19208" y="5105400"/>
            <a:ext cx="11169650" cy="796878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95894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937" y="677009"/>
            <a:ext cx="11169161" cy="1090832"/>
          </a:xfrm>
        </p:spPr>
        <p:txBody>
          <a:bodyPr>
            <a:normAutofit fontScale="90000"/>
          </a:bodyPr>
          <a:lstStyle/>
          <a:p>
            <a:r>
              <a:rPr lang="en-US" sz="6700" dirty="0"/>
              <a:t>Chapter Goals</a:t>
            </a:r>
            <a:br>
              <a:rPr lang="en-US" dirty="0"/>
            </a:b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64928" y="1691640"/>
            <a:ext cx="11169650" cy="4785360"/>
          </a:xfrm>
        </p:spPr>
        <p:txBody>
          <a:bodyPr>
            <a:normAutofit fontScale="77500" lnSpcReduction="20000"/>
          </a:bodyPr>
          <a:lstStyle/>
          <a:p>
            <a:r>
              <a:rPr lang="en-US" sz="4200" dirty="0"/>
              <a:t>Set by Leadership prior to the new fiscal year</a:t>
            </a:r>
          </a:p>
          <a:p>
            <a:r>
              <a:rPr lang="en-US" sz="4200" dirty="0"/>
              <a:t>Chapter goals are referrals, closed business, visitors, etc.</a:t>
            </a:r>
          </a:p>
          <a:p>
            <a:r>
              <a:rPr lang="en-US" sz="4200" dirty="0"/>
              <a:t>Shared by all members</a:t>
            </a:r>
          </a:p>
          <a:p>
            <a:r>
              <a:rPr lang="en-US" sz="4200" dirty="0"/>
              <a:t>Oriented around collective growth and performance</a:t>
            </a:r>
          </a:p>
          <a:p>
            <a:r>
              <a:rPr lang="en-US" sz="4200" dirty="0"/>
              <a:t>Chapter goals create direction, unity and accountability</a:t>
            </a:r>
          </a:p>
          <a:p>
            <a:r>
              <a:rPr lang="en-US" sz="4200" dirty="0"/>
              <a:t>Why BNI tracks these numbers (predictability, accountability, growth)</a:t>
            </a:r>
          </a:p>
          <a:p>
            <a:r>
              <a:rPr lang="en-US" sz="4200" dirty="0"/>
              <a:t>How strong Chapter Goals benefit every member (more visibility, trust, opportunity)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82942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5417" y="341729"/>
            <a:ext cx="11169161" cy="1056176"/>
          </a:xfrm>
        </p:spPr>
        <p:txBody>
          <a:bodyPr>
            <a:normAutofit/>
          </a:bodyPr>
          <a:lstStyle/>
          <a:p>
            <a:r>
              <a:rPr lang="en-US" sz="6000" dirty="0"/>
              <a:t>Personal Goals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64928" y="1519825"/>
            <a:ext cx="11169650" cy="4519613"/>
          </a:xfrm>
        </p:spPr>
        <p:txBody>
          <a:bodyPr>
            <a:normAutofit/>
          </a:bodyPr>
          <a:lstStyle/>
          <a:p>
            <a:r>
              <a:rPr lang="en-US" sz="4000" dirty="0"/>
              <a:t>Unique to each member based on profession, capacity and business model</a:t>
            </a:r>
          </a:p>
          <a:p>
            <a:r>
              <a:rPr lang="en-US" sz="4000" dirty="0"/>
              <a:t>Often shorter term and more specific </a:t>
            </a:r>
          </a:p>
          <a:p>
            <a:r>
              <a:rPr lang="en-US" sz="4000" dirty="0"/>
              <a:t>Measured by personal results</a:t>
            </a:r>
          </a:p>
          <a:p>
            <a:r>
              <a:rPr lang="en-US" sz="4000" dirty="0"/>
              <a:t>Drive personal motivation and accountability</a:t>
            </a:r>
          </a:p>
          <a:p>
            <a:r>
              <a:rPr lang="en-US" sz="4000" dirty="0"/>
              <a:t>Helps members see the ROI from participation in BNI</a:t>
            </a:r>
          </a:p>
        </p:txBody>
      </p:sp>
    </p:spTree>
    <p:extLst>
      <p:ext uri="{BB962C8B-B14F-4D97-AF65-F5344CB8AC3E}">
        <p14:creationId xmlns:p14="http://schemas.microsoft.com/office/powerpoint/2010/main" val="10964906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937" y="311249"/>
            <a:ext cx="11169161" cy="1056176"/>
          </a:xfrm>
        </p:spPr>
        <p:txBody>
          <a:bodyPr>
            <a:normAutofit/>
          </a:bodyPr>
          <a:lstStyle/>
          <a:p>
            <a:r>
              <a:rPr lang="en-US" sz="6000" dirty="0"/>
              <a:t>How they Work Together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19208" y="1565545"/>
            <a:ext cx="11169650" cy="4519613"/>
          </a:xfrm>
        </p:spPr>
        <p:txBody>
          <a:bodyPr>
            <a:normAutofit/>
          </a:bodyPr>
          <a:lstStyle/>
          <a:p>
            <a:r>
              <a:rPr lang="en-US" sz="4000" dirty="0"/>
              <a:t>Chapter goals are about the destination!</a:t>
            </a:r>
          </a:p>
          <a:p>
            <a:endParaRPr lang="en-US" sz="4000" dirty="0"/>
          </a:p>
          <a:p>
            <a:r>
              <a:rPr lang="en-US" sz="4000" dirty="0"/>
              <a:t>Individual goals determine the path each member takes to get there!</a:t>
            </a:r>
          </a:p>
        </p:txBody>
      </p:sp>
    </p:spTree>
    <p:extLst>
      <p:ext uri="{BB962C8B-B14F-4D97-AF65-F5344CB8AC3E}">
        <p14:creationId xmlns:p14="http://schemas.microsoft.com/office/powerpoint/2010/main" val="29438813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5417" y="6448"/>
            <a:ext cx="11169161" cy="1715671"/>
          </a:xfrm>
        </p:spPr>
        <p:txBody>
          <a:bodyPr>
            <a:normAutofit/>
          </a:bodyPr>
          <a:lstStyle/>
          <a:p>
            <a:r>
              <a:rPr lang="en-US" sz="6000" u="sng" dirty="0"/>
              <a:t>Simple Takeaway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64928" y="1935480"/>
            <a:ext cx="11169650" cy="3646758"/>
          </a:xfrm>
        </p:spPr>
        <p:txBody>
          <a:bodyPr>
            <a:normAutofit/>
          </a:bodyPr>
          <a:lstStyle/>
          <a:p>
            <a:r>
              <a:rPr lang="en-US" sz="4000" dirty="0"/>
              <a:t>A growing chapter creates more opportunities for everyone!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8993615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rand Refresh - Communication Plan (002)" id="{7FB97CB9-66BB-4EEA-8AD9-24A50A0A1A75}" vid="{27874AC4-6B63-4035-B98F-35DD3BEB0DC7}"/>
    </a:ext>
  </a:extLst>
</a:theme>
</file>

<file path=ppt/theme/theme2.xml><?xml version="1.0" encoding="utf-8"?>
<a:theme xmlns:a="http://schemas.openxmlformats.org/drawingml/2006/main" name="1_Custom Design">
  <a:themeElements>
    <a:clrScheme name="BNI Colors">
      <a:dk1>
        <a:srgbClr val="000000"/>
      </a:dk1>
      <a:lt1>
        <a:srgbClr val="FFFFFF"/>
      </a:lt1>
      <a:dk2>
        <a:srgbClr val="CF2030"/>
      </a:dk2>
      <a:lt2>
        <a:srgbClr val="64666A"/>
      </a:lt2>
      <a:accent1>
        <a:srgbClr val="C8C8C8"/>
      </a:accent1>
      <a:accent2>
        <a:srgbClr val="F3F3F3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FFFFF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NI PPT Template" id="{A506243F-EDFE-42E5-B171-D81643DB863B}" vid="{EE114906-2E5D-4B27-8D3B-83F3043AB910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11836FFE7C8B340A444AE47E36B50AB" ma:contentTypeVersion="13" ma:contentTypeDescription="Create a new document." ma:contentTypeScope="" ma:versionID="de93cf4e494f7017f89376bad6ad6497">
  <xsd:schema xmlns:xsd="http://www.w3.org/2001/XMLSchema" xmlns:xs="http://www.w3.org/2001/XMLSchema" xmlns:p="http://schemas.microsoft.com/office/2006/metadata/properties" xmlns:ns3="45f763de-b7c7-480f-aee9-bfd0a54d887f" xmlns:ns4="7d0a934d-b389-491a-855b-de770bc912b4" targetNamespace="http://schemas.microsoft.com/office/2006/metadata/properties" ma:root="true" ma:fieldsID="10260602eee323d0b9286788f416ccdf" ns3:_="" ns4:_="">
    <xsd:import namespace="45f763de-b7c7-480f-aee9-bfd0a54d887f"/>
    <xsd:import namespace="7d0a934d-b389-491a-855b-de770bc912b4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OCR" minOccurs="0"/>
                <xsd:element ref="ns4:MediaServiceDateTaken" minOccurs="0"/>
                <xsd:element ref="ns4:MediaServiceAutoKeyPoints" minOccurs="0"/>
                <xsd:element ref="ns4:MediaServiceKeyPoints" minOccurs="0"/>
                <xsd:element ref="ns4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f763de-b7c7-480f-aee9-bfd0a54d887f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d0a934d-b389-491a-855b-de770bc912b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031BEF8-CF86-4CDB-8B41-A1D3B2B0B1A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69E368B-E51E-46B0-BB83-F5F46E440D99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7d0a934d-b389-491a-855b-de770bc912b4"/>
    <ds:schemaRef ds:uri="45f763de-b7c7-480f-aee9-bfd0a54d887f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797ACE02-189C-4201-BAF7-D752E992009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5f763de-b7c7-480f-aee9-bfd0a54d887f"/>
    <ds:schemaRef ds:uri="7d0a934d-b389-491a-855b-de770bc912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2305</TotalTime>
  <Words>181</Words>
  <Application>Microsoft Office PowerPoint</Application>
  <PresentationFormat>Widescreen</PresentationFormat>
  <Paragraphs>25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Custom Design</vt:lpstr>
      <vt:lpstr>1_Custom Design</vt:lpstr>
      <vt:lpstr>PowerPoint Presentation</vt:lpstr>
      <vt:lpstr>Topics for 2026</vt:lpstr>
      <vt:lpstr>What Are Chapter Goals and Why Does BNI Have Them?</vt:lpstr>
      <vt:lpstr>Chapter Goals </vt:lpstr>
      <vt:lpstr>Personal Goals</vt:lpstr>
      <vt:lpstr>How they Work Together</vt:lpstr>
      <vt:lpstr>Simple Takeaway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Andy;Andy Merritt</dc:creator>
  <cp:lastModifiedBy>Tim Zambos</cp:lastModifiedBy>
  <cp:revision>57</cp:revision>
  <dcterms:created xsi:type="dcterms:W3CDTF">2020-04-22T15:10:35Z</dcterms:created>
  <dcterms:modified xsi:type="dcterms:W3CDTF">2025-12-15T22:49:37Z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0x010100411836FFE7C8B340A444AE47E36B50AB</vt:lpwstr>
  </property>
</Properties>
</file>