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1"/>
  </p:notesMasterIdLst>
  <p:handoutMasterIdLst>
    <p:handoutMasterId r:id="rId12"/>
  </p:handoutMasterIdLst>
  <p:sldIdLst>
    <p:sldId id="656" r:id="rId6"/>
    <p:sldId id="667" r:id="rId7"/>
    <p:sldId id="666" r:id="rId8"/>
    <p:sldId id="670" r:id="rId9"/>
    <p:sldId id="674" r:id="rId1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28D2E-61A4-463C-A321-28199A1F2278}" v="117" dt="2020-05-21T22:17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2" autoAdjust="0"/>
    <p:restoredTop sz="78978" autoAdjust="0"/>
  </p:normalViewPr>
  <p:slideViewPr>
    <p:cSldViewPr snapToGrid="0">
      <p:cViewPr varScale="1">
        <p:scale>
          <a:sx n="75" d="100"/>
          <a:sy n="75" d="100"/>
        </p:scale>
        <p:origin x="110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10/08/2026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990658"/>
            <a:ext cx="12192000" cy="1655762"/>
          </a:xfrm>
        </p:spPr>
        <p:txBody>
          <a:bodyPr>
            <a:normAutofit/>
          </a:bodyPr>
          <a:lstStyle/>
          <a:p>
            <a:r>
              <a:rPr lang="en-US" sz="6000" dirty="0"/>
              <a:t>Lead vs Referral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-419100"/>
            <a:ext cx="11169161" cy="76200"/>
          </a:xfrm>
        </p:spPr>
        <p:txBody>
          <a:bodyPr>
            <a:normAutofit fontScale="90000"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53440" y="106680"/>
            <a:ext cx="10637520" cy="56007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Many chapter members use the words Lead and Referral interchangeably but they are not the same.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A Lead is: “I heard someone may be looking for an accountant.”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r>
              <a:rPr lang="en-US" sz="4000" b="1" dirty="0"/>
              <a:t>A Referral is a Connection: I spoke with a business owner who needs an accountant and told them about you.”</a:t>
            </a:r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-1056176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71608" y="556260"/>
            <a:ext cx="10712672" cy="6138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A strong Referral includes 3 things:</a:t>
            </a:r>
          </a:p>
          <a:p>
            <a:pPr marL="0" indent="0">
              <a:buNone/>
            </a:pPr>
            <a:endParaRPr lang="en-US" sz="4400" b="1" dirty="0"/>
          </a:p>
          <a:p>
            <a:r>
              <a:rPr lang="en-US" sz="4400" b="1" dirty="0"/>
              <a:t>The person has a genuine need</a:t>
            </a:r>
          </a:p>
          <a:p>
            <a:endParaRPr lang="en-US" sz="4400" b="1" dirty="0"/>
          </a:p>
          <a:p>
            <a:r>
              <a:rPr lang="en-US" sz="4400" b="1" dirty="0"/>
              <a:t>They know they are being contacted</a:t>
            </a:r>
          </a:p>
          <a:p>
            <a:endParaRPr lang="en-US" sz="4400" b="1" dirty="0"/>
          </a:p>
          <a:p>
            <a:r>
              <a:rPr lang="en-US" sz="4400" b="1" dirty="0"/>
              <a:t>The BNI member has been positively introduced</a:t>
            </a:r>
          </a:p>
          <a:p>
            <a:pPr marL="0" indent="0"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943881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37" y="-128895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2568" y="579120"/>
            <a:ext cx="10651712" cy="669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/>
              <a:t>Ask permission first, or it can lead to an awkward cold call.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A warm introduction through a group text, email or phone call gives the member credibility before the conversation begins.</a:t>
            </a:r>
          </a:p>
          <a:p>
            <a:pPr marL="0" indent="0">
              <a:buNone/>
            </a:pP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6788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97" y="-122037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8620" y="525780"/>
            <a:ext cx="11041380" cy="6332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u="sng" dirty="0"/>
              <a:t>Weekly Challenge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This week, try to turn 1 lead into a true referral by speaking with the person first and making a warm introduction.</a:t>
            </a:r>
            <a:br>
              <a:rPr lang="en-US" sz="4400" dirty="0"/>
            </a:br>
            <a:endParaRPr lang="en-US" sz="4400" dirty="0"/>
          </a:p>
          <a:p>
            <a:pPr marL="0" indent="0">
              <a:buNone/>
            </a:pPr>
            <a:r>
              <a:rPr lang="en-US" sz="4400" b="1" u="sng" dirty="0"/>
              <a:t>Question?</a:t>
            </a:r>
          </a:p>
          <a:p>
            <a:pPr marL="0" indent="0">
              <a:buNone/>
            </a:pPr>
            <a:r>
              <a:rPr lang="en-US" sz="4400" b="1" dirty="0"/>
              <a:t>What is a Facebook </a:t>
            </a:r>
            <a:r>
              <a:rPr lang="en-US" sz="4400" b="1" dirty="0" err="1"/>
              <a:t>shoutout</a:t>
            </a:r>
            <a:r>
              <a:rPr lang="en-US" sz="4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20090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schemas.microsoft.com/office/2006/metadata/properties"/>
    <ds:schemaRef ds:uri="http://schemas.microsoft.com/office/infopath/2007/PartnerControls"/>
    <ds:schemaRef ds:uri="7d0a934d-b389-491a-855b-de770bc912b4"/>
    <ds:schemaRef ds:uri="http://purl.org/dc/terms/"/>
    <ds:schemaRef ds:uri="http://schemas.microsoft.com/office/2006/documentManagement/types"/>
    <ds:schemaRef ds:uri="45f763de-b7c7-480f-aee9-bfd0a54d887f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2444</TotalTime>
  <Words>154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Tim Zambos</cp:lastModifiedBy>
  <cp:revision>75</cp:revision>
  <dcterms:created xsi:type="dcterms:W3CDTF">2020-04-22T15:10:35Z</dcterms:created>
  <dcterms:modified xsi:type="dcterms:W3CDTF">2026-08-10T20:13:02Z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