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65" r:id="rId5"/>
  </p:sldMasterIdLst>
  <p:notesMasterIdLst>
    <p:notesMasterId r:id="rId11"/>
  </p:notesMasterIdLst>
  <p:handoutMasterIdLst>
    <p:handoutMasterId r:id="rId12"/>
  </p:handoutMasterIdLst>
  <p:sldIdLst>
    <p:sldId id="656" r:id="rId6"/>
    <p:sldId id="657" r:id="rId7"/>
    <p:sldId id="664" r:id="rId8"/>
    <p:sldId id="665" r:id="rId9"/>
    <p:sldId id="666" r:id="rId1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a Hart" initials="SH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66A"/>
    <a:srgbClr val="CF2030"/>
    <a:srgbClr val="CF3020"/>
    <a:srgbClr val="000000"/>
    <a:srgbClr val="E11D3D"/>
    <a:srgbClr val="C9102E"/>
    <a:srgbClr val="BA0000"/>
    <a:srgbClr val="BA4040"/>
    <a:srgbClr val="641934"/>
    <a:srgbClr val="843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28D2E-61A4-463C-A321-28199A1F2278}" v="117" dt="2020-05-21T22:17:38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2" autoAdjust="0"/>
    <p:restoredTop sz="78978" autoAdjust="0"/>
  </p:normalViewPr>
  <p:slideViewPr>
    <p:cSldViewPr snapToGrid="0">
      <p:cViewPr varScale="1">
        <p:scale>
          <a:sx n="62" d="100"/>
          <a:sy n="62" d="100"/>
        </p:scale>
        <p:origin x="-113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0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5996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5C54D-2C19-4125-968F-3903584745FD}" type="datetimeFigureOut">
              <a:rPr lang="en-IE" smtClean="0"/>
              <a:t>30/11/2025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5996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CA17C-8BF8-446E-B00E-90FF84B5AC0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0752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E50EC-8CF9-B14A-A74C-5F6850CA225C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9D5DD-ACA7-F840-B1B7-9E1A7F22A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9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618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xmlns="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795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xmlns="" id="{9778B11E-866D-314C-BBC2-98B616473B29}"/>
              </a:ext>
            </a:extLst>
          </p:cNvPr>
          <p:cNvSpPr/>
          <p:nvPr userDrawn="1"/>
        </p:nvSpPr>
        <p:spPr>
          <a:xfrm rot="5400000">
            <a:off x="5792058" y="546382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1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97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65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xmlns="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395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022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xmlns="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404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84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56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065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48620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xmlns="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7751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7199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xmlns="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95072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27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80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3168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xmlns="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4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0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xmlns="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2891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971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4594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8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xmlns="" id="{C7600220-594C-1C45-8392-17C39B7150D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63" y="6200421"/>
            <a:ext cx="798042" cy="54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64" r:id="rId3"/>
    <p:sldLayoutId id="214748366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522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853498"/>
            <a:ext cx="12192000" cy="1655762"/>
          </a:xfrm>
        </p:spPr>
        <p:txBody>
          <a:bodyPr>
            <a:normAutofit/>
          </a:bodyPr>
          <a:lstStyle/>
          <a:p>
            <a:r>
              <a:rPr lang="en-US" sz="6600" dirty="0" smtClean="0"/>
              <a:t>Lead vs. Referral</a:t>
            </a:r>
          </a:p>
          <a:p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17" y="6448"/>
            <a:ext cx="11169161" cy="1639471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A Lead</a:t>
            </a:r>
            <a:endParaRPr lang="en-US" sz="44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935480"/>
            <a:ext cx="11169650" cy="3646758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/>
              <a:t>A lead is simple contact information. “I saw some one Facebook needing a home inspection, so I posted your information.”</a:t>
            </a:r>
          </a:p>
          <a:p>
            <a:r>
              <a:rPr lang="en-US" sz="4000" dirty="0" smtClean="0"/>
              <a:t>There is no introduction, no permission, no expectation from the prospect.</a:t>
            </a:r>
          </a:p>
          <a:p>
            <a:r>
              <a:rPr lang="en-US" sz="4000" dirty="0" smtClean="0"/>
              <a:t>Leads create cold calls – cold calls usually don’t convert into business.</a:t>
            </a:r>
            <a:endParaRPr lang="en-US" sz="4000" dirty="0"/>
          </a:p>
          <a:p>
            <a:endParaRPr lang="en-US" sz="4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136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17" y="6448"/>
            <a:ext cx="11169161" cy="1639471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A Referral</a:t>
            </a:r>
            <a:endParaRPr lang="en-US" sz="44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935480"/>
            <a:ext cx="11169650" cy="364675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 referral is a warm, qualified opportunity.</a:t>
            </a:r>
          </a:p>
          <a:p>
            <a:r>
              <a:rPr lang="en-US" sz="4000" dirty="0" smtClean="0"/>
              <a:t>A referral comes with trust built-in.</a:t>
            </a:r>
          </a:p>
          <a:p>
            <a:r>
              <a:rPr lang="en-US" sz="4000" dirty="0" smtClean="0"/>
              <a:t>It’s not just a name – it’s a connection.</a:t>
            </a:r>
          </a:p>
          <a:p>
            <a:r>
              <a:rPr lang="en-US" sz="4000" dirty="0" smtClean="0"/>
              <a:t>“I spoke with my buyer…they are expecting your call.”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993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17" y="6448"/>
            <a:ext cx="11169161" cy="1639471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Why the Difference Matters</a:t>
            </a:r>
            <a:endParaRPr lang="en-US" sz="44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935480"/>
            <a:ext cx="11169650" cy="364675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BNI is built on qualified referrals, not leads.</a:t>
            </a:r>
          </a:p>
          <a:p>
            <a:r>
              <a:rPr lang="en-US" sz="4000" dirty="0" smtClean="0"/>
              <a:t>Referrals save time and improve closing ratios.</a:t>
            </a:r>
          </a:p>
          <a:p>
            <a:r>
              <a:rPr lang="en-US" sz="4000" dirty="0" smtClean="0"/>
              <a:t>When we give referrals, we’re putting our reputation behind someone – and that’s why BNI works!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230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17" y="6448"/>
            <a:ext cx="11169161" cy="1639471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This week’s goal</a:t>
            </a:r>
            <a:endParaRPr lang="en-US" sz="44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935480"/>
            <a:ext cx="11169650" cy="364675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Aim to give one true referral.</a:t>
            </a:r>
          </a:p>
          <a:p>
            <a:r>
              <a:rPr lang="en-US" sz="4000" dirty="0" smtClean="0"/>
              <a:t>Helps our chapter give value, not just contact information.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7799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rand Refresh - Communication Plan (002)" id="{7FB97CB9-66BB-4EEA-8AD9-24A50A0A1A75}" vid="{27874AC4-6B63-4035-B98F-35DD3BEB0DC7}"/>
    </a:ext>
  </a:extLst>
</a:theme>
</file>

<file path=ppt/theme/theme2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NI PPT Template" id="{A506243F-EDFE-42E5-B171-D81643DB863B}" vid="{EE114906-2E5D-4B27-8D3B-83F3043AB9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1836FFE7C8B340A444AE47E36B50AB" ma:contentTypeVersion="13" ma:contentTypeDescription="Create a new document." ma:contentTypeScope="" ma:versionID="de93cf4e494f7017f89376bad6ad6497">
  <xsd:schema xmlns:xsd="http://www.w3.org/2001/XMLSchema" xmlns:xs="http://www.w3.org/2001/XMLSchema" xmlns:p="http://schemas.microsoft.com/office/2006/metadata/properties" xmlns:ns3="45f763de-b7c7-480f-aee9-bfd0a54d887f" xmlns:ns4="7d0a934d-b389-491a-855b-de770bc912b4" targetNamespace="http://schemas.microsoft.com/office/2006/metadata/properties" ma:root="true" ma:fieldsID="10260602eee323d0b9286788f416ccdf" ns3:_="" ns4:_="">
    <xsd:import namespace="45f763de-b7c7-480f-aee9-bfd0a54d887f"/>
    <xsd:import namespace="7d0a934d-b389-491a-855b-de770bc912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f763de-b7c7-480f-aee9-bfd0a54d88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a934d-b389-491a-855b-de770bc91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31BEF8-CF86-4CDB-8B41-A1D3B2B0B1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9E368B-E51E-46B0-BB83-F5F46E440D99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7d0a934d-b389-491a-855b-de770bc912b4"/>
    <ds:schemaRef ds:uri="45f763de-b7c7-480f-aee9-bfd0a54d887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7ACE02-189C-4201-BAF7-D752E99200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f763de-b7c7-480f-aee9-bfd0a54d887f"/>
    <ds:schemaRef ds:uri="7d0a934d-b389-491a-855b-de770bc91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2254</TotalTime>
  <Words>157</Words>
  <Application>Microsoft Office PowerPoint</Application>
  <PresentationFormat>Custom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Custom Design</vt:lpstr>
      <vt:lpstr>1_Custom Design</vt:lpstr>
      <vt:lpstr>PowerPoint Presentation</vt:lpstr>
      <vt:lpstr>A Lead</vt:lpstr>
      <vt:lpstr>A Referral</vt:lpstr>
      <vt:lpstr>Why the Difference Matters</vt:lpstr>
      <vt:lpstr>This week’s goal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Andy;Andy Merritt</dc:creator>
  <cp:lastModifiedBy>PREIS 1 New</cp:lastModifiedBy>
  <cp:revision>53</cp:revision>
  <dcterms:created xsi:type="dcterms:W3CDTF">2020-04-22T15:10:35Z</dcterms:created>
  <dcterms:modified xsi:type="dcterms:W3CDTF">2025-11-30T19:49:20Z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0x010100411836FFE7C8B340A444AE47E36B50AB</vt:lpwstr>
  </property>
</Properties>
</file>