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656" r:id="rId2"/>
    <p:sldId id="667" r:id="rId3"/>
    <p:sldId id="672" r:id="rId4"/>
    <p:sldId id="674" r:id="rId5"/>
    <p:sldId id="200757968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46BE4C-CF11-4491-8CBD-AAE59F815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63" y="1583578"/>
            <a:ext cx="4559897" cy="1748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E58A23-A55E-4A3E-AC76-54DCAF7EBC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1570" y="4441118"/>
            <a:ext cx="4670430" cy="244575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B46FE5D-3742-4427-9C5B-94ED5EE98C0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3602038"/>
            <a:ext cx="12192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966161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8029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47052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9778B11E-866D-314C-BBC2-98B616473B29}"/>
              </a:ext>
            </a:extLst>
          </p:cNvPr>
          <p:cNvSpPr/>
          <p:nvPr userDrawn="1"/>
        </p:nvSpPr>
        <p:spPr>
          <a:xfrm rot="5400000">
            <a:off x="5888749" y="656994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86449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295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AA939-0FF4-4CB2-997A-32C484386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1182" y="2079171"/>
            <a:ext cx="9180818" cy="48077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5913E43-253A-4125-B6B5-4CEF7FFE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09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463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1486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490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435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73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4119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1379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ved BNI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92FAFB-F83D-414B-BD74-017615231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3022" y="180295"/>
            <a:ext cx="8040218" cy="58989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B0871-CEA7-46DD-9295-03BD20968DF0}"/>
              </a:ext>
            </a:extLst>
          </p:cNvPr>
          <p:cNvSpPr txBox="1"/>
          <p:nvPr userDrawn="1"/>
        </p:nvSpPr>
        <p:spPr>
          <a:xfrm>
            <a:off x="9608423" y="1335348"/>
            <a:ext cx="10823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Do Not </a:t>
            </a:r>
          </a:p>
          <a:p>
            <a:pPr algn="ctr"/>
            <a:r>
              <a:rPr lang="en-US" sz="1200" b="1" dirty="0"/>
              <a:t>Use Other </a:t>
            </a:r>
          </a:p>
          <a:p>
            <a:pPr algn="ctr"/>
            <a:r>
              <a:rPr lang="en-US" sz="1200" b="1" dirty="0"/>
              <a:t>Hues of 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96E87-288D-4E18-A7F4-14D5E33EA9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8509" y="2179337"/>
            <a:ext cx="1022176" cy="373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D0FA09-E4C1-4D59-B18D-D09636FDA6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827" t="35301" r="34948" b="37973"/>
          <a:stretch/>
        </p:blipFill>
        <p:spPr>
          <a:xfrm>
            <a:off x="9309718" y="2787508"/>
            <a:ext cx="1679758" cy="27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97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E366C2-445C-8C4D-8274-4B1C66A25E1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963" y="6351103"/>
            <a:ext cx="976497" cy="374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708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3701098"/>
            <a:ext cx="12192000" cy="1655762"/>
          </a:xfrm>
        </p:spPr>
        <p:txBody>
          <a:bodyPr>
            <a:normAutofit fontScale="92500" lnSpcReduction="20000"/>
          </a:bodyPr>
          <a:lstStyle/>
          <a:p>
            <a:r>
              <a:rPr lang="en-US" sz="6600" dirty="0"/>
              <a:t>Chapter responsibilities </a:t>
            </a:r>
          </a:p>
          <a:p>
            <a:r>
              <a:rPr lang="en-US" sz="6600" dirty="0"/>
              <a:t>Visitor Host Team</a:t>
            </a:r>
          </a:p>
        </p:txBody>
      </p:sp>
    </p:spTree>
    <p:extLst>
      <p:ext uri="{BB962C8B-B14F-4D97-AF65-F5344CB8AC3E}">
        <p14:creationId xmlns:p14="http://schemas.microsoft.com/office/powerpoint/2010/main" val="15402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257" y="716280"/>
            <a:ext cx="11169161" cy="3672840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Visitor Host Team Agrees To:</a:t>
            </a:r>
            <a:br>
              <a:rPr lang="en-US" sz="5400" dirty="0"/>
            </a:br>
            <a:br>
              <a:rPr lang="en-US" sz="5400" dirty="0"/>
            </a:br>
            <a:r>
              <a:rPr lang="en-US" sz="3200" b="0" dirty="0"/>
              <a:t>- Fulfill the BNI list of responsibilities (Operations Manual)</a:t>
            </a:r>
            <a:br>
              <a:rPr lang="en-US" sz="3200" b="0" dirty="0"/>
            </a:br>
            <a:r>
              <a:rPr lang="en-US" sz="3200" b="0" dirty="0"/>
              <a:t>- Sign a non-disclosure agreement</a:t>
            </a:r>
            <a:br>
              <a:rPr lang="en-US" sz="3200" b="0" dirty="0"/>
            </a:br>
            <a:r>
              <a:rPr lang="en-US" sz="3200" b="0" dirty="0"/>
              <a:t>- Complete Leadership Team Training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96490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" y="2263140"/>
            <a:ext cx="11193558" cy="2887980"/>
          </a:xfrm>
        </p:spPr>
        <p:txBody>
          <a:bodyPr>
            <a:noAutofit/>
          </a:bodyPr>
          <a:lstStyle/>
          <a:p>
            <a:pPr algn="l"/>
            <a:br>
              <a:rPr lang="en-US" sz="2800" dirty="0"/>
            </a:br>
            <a:r>
              <a:rPr lang="en-US" sz="2800" b="0" dirty="0"/>
              <a:t>- </a:t>
            </a:r>
            <a:r>
              <a:rPr lang="en-US" sz="3000" b="0" dirty="0"/>
              <a:t>Arrive 15 minutes early to the meeting </a:t>
            </a:r>
            <a:br>
              <a:rPr lang="en-US" sz="3000" b="0" dirty="0"/>
            </a:br>
            <a:r>
              <a:rPr lang="en-US" sz="3000" b="0" dirty="0"/>
              <a:t>- Put up Chapter signs in lobby/hallway/outside door to create visibility for visitors if online use professional background</a:t>
            </a:r>
            <a:br>
              <a:rPr lang="en-US" sz="3000" b="0" dirty="0"/>
            </a:br>
            <a:r>
              <a:rPr lang="en-US" sz="3000" b="0" dirty="0"/>
              <a:t>- Setup up the Welcome Table near entrance to meeting room </a:t>
            </a:r>
            <a:br>
              <a:rPr lang="en-US" sz="3000" b="0" dirty="0"/>
            </a:br>
            <a:r>
              <a:rPr lang="en-US" sz="3000" b="0" dirty="0"/>
              <a:t>- Visitor Name Badges and markers </a:t>
            </a:r>
            <a:br>
              <a:rPr lang="en-US" sz="3000" b="0" dirty="0"/>
            </a:br>
            <a:r>
              <a:rPr lang="en-US" sz="3000" b="0" dirty="0"/>
              <a:t>- Log into BNI Connect Visitor Portal and Print Visitor Registration List</a:t>
            </a:r>
            <a:br>
              <a:rPr lang="en-US" sz="3000" b="0" dirty="0"/>
            </a:br>
            <a:r>
              <a:rPr lang="en-US" sz="3000" b="0" dirty="0"/>
              <a:t>- Visitor Sign-In Sheets, in case a visitor doesn’t have a business card </a:t>
            </a:r>
            <a:br>
              <a:rPr lang="en-US" sz="2800" b="0" dirty="0"/>
            </a:br>
            <a:br>
              <a:rPr lang="en-US" sz="2800" b="0" dirty="0"/>
            </a:br>
            <a:endParaRPr lang="en-US" sz="2500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47808" y="6581481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64820" y="507593"/>
            <a:ext cx="101422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Checklist of Responsibilities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19377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957" y="638909"/>
            <a:ext cx="11169161" cy="1056176"/>
          </a:xfrm>
        </p:spPr>
        <p:txBody>
          <a:bodyPr>
            <a:noAutofit/>
          </a:bodyPr>
          <a:lstStyle/>
          <a:p>
            <a:pPr algn="l"/>
            <a:r>
              <a:rPr lang="en-US" sz="4400" dirty="0"/>
              <a:t>More Responsibilities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1828800"/>
            <a:ext cx="11169650" cy="4511040"/>
          </a:xfrm>
        </p:spPr>
        <p:txBody>
          <a:bodyPr>
            <a:normAutofit fontScale="77500" lnSpcReduction="20000"/>
          </a:bodyPr>
          <a:lstStyle/>
          <a:p>
            <a:pPr>
              <a:buFontTx/>
              <a:buChar char="-"/>
            </a:pPr>
            <a:r>
              <a:rPr lang="en-US" sz="3900" dirty="0"/>
              <a:t>Greet visitors as they arrive </a:t>
            </a:r>
          </a:p>
          <a:p>
            <a:pPr>
              <a:buFontTx/>
              <a:buChar char="-"/>
            </a:pPr>
            <a:r>
              <a:rPr lang="en-US" sz="3900" dirty="0"/>
              <a:t>Collect two business cards from each visitor </a:t>
            </a:r>
          </a:p>
          <a:p>
            <a:pPr>
              <a:buFontTx/>
              <a:buChar char="-"/>
            </a:pPr>
            <a:r>
              <a:rPr lang="en-US" sz="3900" dirty="0"/>
              <a:t>Give one copy of all business cards to the President before the meeting starts </a:t>
            </a:r>
          </a:p>
          <a:p>
            <a:pPr>
              <a:buFontTx/>
              <a:buChar char="-"/>
            </a:pPr>
            <a:r>
              <a:rPr lang="en-US" sz="3900" dirty="0"/>
              <a:t>Explain any special pronunciations or circumstances to the President </a:t>
            </a:r>
          </a:p>
          <a:p>
            <a:pPr>
              <a:buFontTx/>
              <a:buChar char="-"/>
            </a:pPr>
            <a:r>
              <a:rPr lang="en-US" sz="3900" dirty="0"/>
              <a:t>Give one set of visitor business cards along with the Visitor Sign-In Sheet to the Visitor Host and Follow-Up Specialist to enter the visitor contacts into BNI Connect and make a follow-up call</a:t>
            </a:r>
          </a:p>
          <a:p>
            <a:pPr>
              <a:buFontTx/>
              <a:buChar char="-"/>
            </a:pPr>
            <a:r>
              <a:rPr lang="en-US" sz="3900" dirty="0"/>
              <a:t>Remove Chapter signage and cleanup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72138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88025-F4E6-A7BF-4BCE-2A2C1110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6D943-9771-6B26-8519-74D96892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17" y="1097280"/>
            <a:ext cx="11169161" cy="3672840"/>
          </a:xfrm>
        </p:spPr>
        <p:txBody>
          <a:bodyPr>
            <a:normAutofit/>
          </a:bodyPr>
          <a:lstStyle/>
          <a:p>
            <a:r>
              <a:rPr lang="en-US" sz="6000" dirty="0"/>
              <a:t>Thank you…</a:t>
            </a:r>
            <a:br>
              <a:rPr lang="en-US" sz="6000" dirty="0"/>
            </a:br>
            <a:br>
              <a:rPr lang="en-US" sz="6000" dirty="0"/>
            </a:br>
            <a:r>
              <a:rPr lang="en-US" sz="6000" dirty="0"/>
              <a:t>Education Moment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AFAD5-50D5-8558-097A-66E1E45900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07991065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BNI Colors">
      <a:dk1>
        <a:srgbClr val="000000"/>
      </a:dk1>
      <a:lt1>
        <a:srgbClr val="FFFFFF"/>
      </a:lt1>
      <a:dk2>
        <a:srgbClr val="CF2030"/>
      </a:dk2>
      <a:lt2>
        <a:srgbClr val="64666A"/>
      </a:lt2>
      <a:accent1>
        <a:srgbClr val="C8C8C8"/>
      </a:accent1>
      <a:accent2>
        <a:srgbClr val="F3F3F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I PPT Template" id="{A506243F-EDFE-42E5-B171-D81643DB863B}" vid="{EE114906-2E5D-4B27-8D3B-83F3043AB9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204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1_Custom Design</vt:lpstr>
      <vt:lpstr>PowerPoint Presentation</vt:lpstr>
      <vt:lpstr>Visitor Host Team Agrees To:  - Fulfill the BNI list of responsibilities (Operations Manual) - Sign a non-disclosure agreement - Complete Leadership Team Training </vt:lpstr>
      <vt:lpstr> - Arrive 15 minutes early to the meeting  - Put up Chapter signs in lobby/hallway/outside door to create visibility for visitors if online use professional background - Setup up the Welcome Table near entrance to meeting room  - Visitor Name Badges and markers  - Log into BNI Connect Visitor Portal and Print Visitor Registration List - Visitor Sign-In Sheets, in case a visitor doesn’t have a business card   </vt:lpstr>
      <vt:lpstr>More Responsibilities</vt:lpstr>
      <vt:lpstr>Thank you…  Education Moment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 Zambos</dc:creator>
  <cp:lastModifiedBy>Tim Zambos</cp:lastModifiedBy>
  <cp:revision>1</cp:revision>
  <dcterms:created xsi:type="dcterms:W3CDTF">2026-08-10T20:20:44Z</dcterms:created>
  <dcterms:modified xsi:type="dcterms:W3CDTF">2026-08-10T20:21:47Z</dcterms:modified>
</cp:coreProperties>
</file>