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007579694" r:id="rId2"/>
    <p:sldId id="2007579695" r:id="rId3"/>
    <p:sldId id="675" r:id="rId4"/>
    <p:sldId id="2007579696" r:id="rId5"/>
    <p:sldId id="2007579697" r:id="rId6"/>
    <p:sldId id="676" r:id="rId7"/>
    <p:sldId id="2007579685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35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346BE4C-CF11-4491-8CBD-AAE59F8151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95563" y="1583578"/>
            <a:ext cx="4559897" cy="174877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7E58A23-A55E-4A3E-AC76-54DCAF7EBC0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21570" y="4441118"/>
            <a:ext cx="4670430" cy="2445757"/>
          </a:xfrm>
          <a:prstGeom prst="rect">
            <a:avLst/>
          </a:prstGeom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CB46FE5D-3742-4427-9C5B-94ED5EE98C0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0" y="3602038"/>
            <a:ext cx="12192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36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2843257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ACB03896-1836-41B9-A806-B5F36E2DA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417" y="6449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D4A6CE3-C6CD-4F12-A37E-7F5614E328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4928" y="1062625"/>
            <a:ext cx="11169650" cy="45196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03869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79070-5776-406C-8382-D7F41968F1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AA7636-6A95-4962-8FC3-CD9A098895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78265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53F0AD-3B13-4F44-A3E7-9E4FF959C8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0947" y="1894865"/>
            <a:ext cx="4633165" cy="40536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02796F8-C0C4-47AB-9E5E-220358CF2E1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3849" y="536713"/>
            <a:ext cx="4650263" cy="1182756"/>
          </a:xfrm>
        </p:spPr>
        <p:txBody>
          <a:bodyPr>
            <a:noAutofit/>
          </a:bodyPr>
          <a:lstStyle>
            <a:lvl1pPr marL="0" indent="0">
              <a:buNone/>
              <a:defRPr sz="3200" b="1" baseline="0"/>
            </a:lvl1pPr>
          </a:lstStyle>
          <a:p>
            <a:pPr lvl="0"/>
            <a:r>
              <a:rPr lang="en-US" dirty="0"/>
              <a:t>Click to edit Master Title</a:t>
            </a:r>
          </a:p>
        </p:txBody>
      </p:sp>
      <p:sp>
        <p:nvSpPr>
          <p:cNvPr id="2" name="Right Triangle 1">
            <a:extLst>
              <a:ext uri="{FF2B5EF4-FFF2-40B4-BE49-F238E27FC236}">
                <a16:creationId xmlns:a16="http://schemas.microsoft.com/office/drawing/2014/main" id="{9778B11E-866D-314C-BBC2-98B616473B29}"/>
              </a:ext>
            </a:extLst>
          </p:cNvPr>
          <p:cNvSpPr/>
          <p:nvPr userDrawn="1"/>
        </p:nvSpPr>
        <p:spPr>
          <a:xfrm rot="5400000">
            <a:off x="5888749" y="656994"/>
            <a:ext cx="2124949" cy="2124949"/>
          </a:xfrm>
          <a:prstGeom prst="rtTriangle">
            <a:avLst/>
          </a:prstGeom>
          <a:solidFill>
            <a:srgbClr val="CF203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0068319-38CA-416F-9C63-2CD7C3ECD01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35910" y="1036061"/>
            <a:ext cx="5033400" cy="4713329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535245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1955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DCAA939-0FF4-4CB2-997A-32C484386D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11182" y="2079171"/>
            <a:ext cx="9180818" cy="4807705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5913E43-253A-4125-B6B5-4CEF7FFE11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509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6979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A0CE6-DD4D-4A54-BB74-EAA301F30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0A86A5-11A9-420F-A5E0-3221F4CF36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9845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C0A4F7-B89C-4624-8C53-A901EAA338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7619" y="1058579"/>
            <a:ext cx="5490797" cy="43255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6ACEA7-0846-429C-BA19-B33ACF12A0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0816" y="1058579"/>
            <a:ext cx="5525964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E1BF993A-EF70-465C-BBD6-E10F4F0DF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619" y="2403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415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D045EC-518F-4A5B-9F10-F6FEAAD33B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999" y="1075713"/>
            <a:ext cx="5468572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E8D648-BB84-4A24-8F33-2462403CD3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9004" y="1922143"/>
            <a:ext cx="5468572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6C91A6-CB77-4929-9C80-01DECAA5A7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098231"/>
            <a:ext cx="5525964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2D644D-1145-4DCC-BBAE-6BEE7AAE65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922143"/>
            <a:ext cx="5525964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B22D4903-112B-4623-B6AC-0777EBA38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004" y="0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457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FD586FA4-FBF2-4332-BD92-04788C6B2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419" y="0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45912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07686-6B32-40F2-919E-6A8EB10DA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936" y="457200"/>
            <a:ext cx="424009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33C33F-B546-4CFD-8127-11D65F95AE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476876" cy="540385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A53DEC-61C0-4EB7-ADA5-282445E842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1936" y="2057400"/>
            <a:ext cx="4240090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600522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B93BC-A4EE-4971-96B7-77BDA44C1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104" y="457200"/>
            <a:ext cx="4204921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F60CEB7-776C-49E4-9FB9-6F88017A7D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7" y="457201"/>
            <a:ext cx="6492997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E5D677-6E29-4736-9C43-A3EADE65C9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7104" y="2057400"/>
            <a:ext cx="4204921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189479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roved BNI Colo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892FAFB-F83D-414B-BD74-0176152310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3022" y="180295"/>
            <a:ext cx="8040218" cy="589892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41B0871-CEA7-46DD-9295-03BD20968DF0}"/>
              </a:ext>
            </a:extLst>
          </p:cNvPr>
          <p:cNvSpPr txBox="1"/>
          <p:nvPr userDrawn="1"/>
        </p:nvSpPr>
        <p:spPr>
          <a:xfrm>
            <a:off x="9608423" y="1335348"/>
            <a:ext cx="108234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/>
              <a:t>Do Not </a:t>
            </a:r>
          </a:p>
          <a:p>
            <a:pPr algn="ctr"/>
            <a:r>
              <a:rPr lang="en-US" sz="1200" b="1" dirty="0"/>
              <a:t>Use Other </a:t>
            </a:r>
          </a:p>
          <a:p>
            <a:pPr algn="ctr"/>
            <a:r>
              <a:rPr lang="en-US" sz="1200" b="1" dirty="0"/>
              <a:t>Hues of Red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8F96E87-288D-4E18-A7F4-14D5E33EA9F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38509" y="2179337"/>
            <a:ext cx="1022176" cy="37378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9D0FA09-E4C1-4D59-B18D-D09636FDA63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34827" t="35301" r="34948" b="37973"/>
          <a:stretch/>
        </p:blipFill>
        <p:spPr>
          <a:xfrm>
            <a:off x="9309718" y="2787508"/>
            <a:ext cx="1679758" cy="2735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972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1E366C2-445C-8C4D-8274-4B1C66A25E12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963" y="6351103"/>
            <a:ext cx="976497" cy="37449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DA02FF0-C809-8646-916E-1F5576177580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8097" y="5813346"/>
            <a:ext cx="2033474" cy="1064866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C51039D2-5428-4F9C-983B-E871C7CFC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785" y="0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82E9E18-8709-465F-B920-AAE11B6304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417" y="1062790"/>
            <a:ext cx="11169161" cy="45280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63727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000000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0" y="3701098"/>
            <a:ext cx="12192000" cy="1655762"/>
          </a:xfrm>
        </p:spPr>
        <p:txBody>
          <a:bodyPr>
            <a:normAutofit fontScale="92500" lnSpcReduction="20000"/>
          </a:bodyPr>
          <a:lstStyle/>
          <a:p>
            <a:r>
              <a:rPr lang="en-US" sz="6600" dirty="0"/>
              <a:t>Chapter responsibilities </a:t>
            </a:r>
          </a:p>
          <a:p>
            <a:r>
              <a:rPr lang="en-US" sz="6600" dirty="0"/>
              <a:t>Membership Committee</a:t>
            </a:r>
          </a:p>
        </p:txBody>
      </p:sp>
    </p:spTree>
    <p:extLst>
      <p:ext uri="{BB962C8B-B14F-4D97-AF65-F5344CB8AC3E}">
        <p14:creationId xmlns:p14="http://schemas.microsoft.com/office/powerpoint/2010/main" val="2466971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257" y="716280"/>
            <a:ext cx="11169161" cy="3672840"/>
          </a:xfrm>
        </p:spPr>
        <p:txBody>
          <a:bodyPr>
            <a:normAutofit/>
          </a:bodyPr>
          <a:lstStyle/>
          <a:p>
            <a:pPr algn="l"/>
            <a:r>
              <a:rPr lang="en-US" sz="4400" dirty="0"/>
              <a:t>Membership Team Agrees To:</a:t>
            </a:r>
            <a:br>
              <a:rPr lang="en-US" sz="5400" dirty="0"/>
            </a:br>
            <a:br>
              <a:rPr lang="en-US" sz="5400" dirty="0"/>
            </a:br>
            <a:r>
              <a:rPr lang="en-US" sz="3200" b="0" dirty="0"/>
              <a:t>- Fulfill the BNI list of responsibilities (Operations Manual)</a:t>
            </a:r>
            <a:br>
              <a:rPr lang="en-US" sz="3200" b="0" dirty="0"/>
            </a:br>
            <a:r>
              <a:rPr lang="en-US" sz="3200" b="0" dirty="0"/>
              <a:t>- Sign a non-disclosure agreement</a:t>
            </a:r>
            <a:br>
              <a:rPr lang="en-US" sz="3200" b="0" dirty="0"/>
            </a:br>
            <a:r>
              <a:rPr lang="en-US" sz="3200" b="0" dirty="0"/>
              <a:t>- Complete Team Training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64928" y="5486400"/>
            <a:ext cx="11169650" cy="553038"/>
          </a:xfrm>
        </p:spPr>
        <p:txBody>
          <a:bodyPr>
            <a:normAutofit fontScale="92500" lnSpcReduction="10000"/>
          </a:bodyPr>
          <a:lstStyle/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6869628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41449"/>
            <a:ext cx="11169161" cy="1056176"/>
          </a:xfrm>
        </p:spPr>
        <p:txBody>
          <a:bodyPr>
            <a:normAutofit/>
          </a:bodyPr>
          <a:lstStyle/>
          <a:p>
            <a:r>
              <a:rPr lang="en-US" sz="4400" dirty="0"/>
              <a:t>The Membership Committee Should: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64928" y="2108200"/>
            <a:ext cx="11169650" cy="34740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- </a:t>
            </a:r>
            <a:r>
              <a:rPr lang="en-US" sz="3200" dirty="0"/>
              <a:t>Be an odd number of members (to include the Vice President)</a:t>
            </a:r>
          </a:p>
          <a:p>
            <a:pPr marL="0" indent="0">
              <a:buNone/>
            </a:pPr>
            <a:r>
              <a:rPr lang="en-US" sz="3200" dirty="0"/>
              <a:t>- Be lead by the Vice President, who is an equal voting member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00692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820" y="2004060"/>
            <a:ext cx="11193558" cy="4391660"/>
          </a:xfrm>
        </p:spPr>
        <p:txBody>
          <a:bodyPr>
            <a:noAutofit/>
          </a:bodyPr>
          <a:lstStyle/>
          <a:p>
            <a:pPr algn="l"/>
            <a:br>
              <a:rPr lang="en-US" sz="2800" dirty="0"/>
            </a:br>
            <a:r>
              <a:rPr lang="en-US" sz="2800" dirty="0"/>
              <a:t>Community Building Specialist</a:t>
            </a:r>
            <a:r>
              <a:rPr lang="en-US" sz="2800" b="0" dirty="0"/>
              <a:t> – shares the Top 10 professions wanted and meets with members if they struggle </a:t>
            </a:r>
            <a:br>
              <a:rPr lang="en-US" sz="2800" b="0" i="1" u="sng" dirty="0"/>
            </a:br>
            <a:r>
              <a:rPr lang="en-US" sz="2800" dirty="0"/>
              <a:t>Quality Assurance Specialist</a:t>
            </a:r>
            <a:r>
              <a:rPr lang="en-US" sz="2800" b="0" dirty="0"/>
              <a:t> – Interviews potential new members and checks their references </a:t>
            </a:r>
            <a:br>
              <a:rPr lang="en-US" sz="2800" b="0" i="1" u="sng" dirty="0"/>
            </a:br>
            <a:r>
              <a:rPr lang="en-US" sz="2800" dirty="0"/>
              <a:t>Member Engagement Specialist</a:t>
            </a:r>
            <a:r>
              <a:rPr lang="en-US" sz="2800" b="0" dirty="0"/>
              <a:t> – Ensures member renewals are either approved or declined in a timely manner, and comes up with a “game plan” to help struggling members (7 month check-in) </a:t>
            </a:r>
            <a:br>
              <a:rPr lang="en-US" sz="2800" b="0" i="1" u="sng" dirty="0"/>
            </a:br>
            <a:r>
              <a:rPr lang="en-US" sz="2800" dirty="0"/>
              <a:t>Member Relations Specialist</a:t>
            </a:r>
            <a:r>
              <a:rPr lang="en-US" sz="2800" b="0" dirty="0"/>
              <a:t> – Handles any conflicts in the chapter with constructive facilitation (BNI SETN has an outside specialist)</a:t>
            </a:r>
            <a:br>
              <a:rPr lang="en-US" sz="2800" b="0" i="1" u="sng" dirty="0"/>
            </a:br>
            <a:br>
              <a:rPr lang="en-US" sz="2800" b="0" dirty="0"/>
            </a:br>
            <a:br>
              <a:rPr lang="en-US" sz="2800" b="0" dirty="0"/>
            </a:br>
            <a:endParaRPr lang="en-US" sz="2500" u="sn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747808" y="6581481"/>
            <a:ext cx="11169650" cy="553038"/>
          </a:xfrm>
        </p:spPr>
        <p:txBody>
          <a:bodyPr>
            <a:normAutofit fontScale="92500" lnSpcReduction="10000"/>
          </a:bodyPr>
          <a:lstStyle/>
          <a:p>
            <a:endParaRPr 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464820" y="507593"/>
            <a:ext cx="101422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4 Specialist Assignments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9661739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957" y="638909"/>
            <a:ext cx="11169161" cy="1056176"/>
          </a:xfrm>
        </p:spPr>
        <p:txBody>
          <a:bodyPr>
            <a:noAutofit/>
          </a:bodyPr>
          <a:lstStyle/>
          <a:p>
            <a:pPr algn="l"/>
            <a:r>
              <a:rPr lang="en-US" sz="4400" dirty="0"/>
              <a:t>How Can We Help Our Membership Team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64928" y="1828800"/>
            <a:ext cx="11169650" cy="45110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- Ask for help from a committee member, if needed. </a:t>
            </a:r>
          </a:p>
          <a:p>
            <a:pPr marL="0" indent="0">
              <a:buNone/>
            </a:pPr>
            <a:r>
              <a:rPr lang="en-US" sz="3200" dirty="0"/>
              <a:t>- Go to a committee member if you have a conflict.</a:t>
            </a:r>
          </a:p>
          <a:p>
            <a:pPr marL="0" indent="0">
              <a:buNone/>
            </a:pPr>
            <a:r>
              <a:rPr lang="en-US" sz="3200" dirty="0"/>
              <a:t>- Bring ideas to committee members if you have some for the Chapter.</a:t>
            </a:r>
          </a:p>
        </p:txBody>
      </p:sp>
    </p:spTree>
    <p:extLst>
      <p:ext uri="{BB962C8B-B14F-4D97-AF65-F5344CB8AC3E}">
        <p14:creationId xmlns:p14="http://schemas.microsoft.com/office/powerpoint/2010/main" val="5544445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039" y="213360"/>
            <a:ext cx="11169161" cy="1498600"/>
          </a:xfrm>
        </p:spPr>
        <p:txBody>
          <a:bodyPr/>
          <a:lstStyle/>
          <a:p>
            <a:r>
              <a:rPr lang="en-US" dirty="0"/>
              <a:t>A well run chapter is the “KEY” to success!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64928" y="1574799"/>
            <a:ext cx="11169650" cy="3276601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4476" y="1869434"/>
            <a:ext cx="4350077" cy="2900051"/>
          </a:xfrm>
        </p:spPr>
      </p:pic>
      <p:sp>
        <p:nvSpPr>
          <p:cNvPr id="5" name="TextBox 4"/>
          <p:cNvSpPr txBox="1"/>
          <p:nvPr/>
        </p:nvSpPr>
        <p:spPr>
          <a:xfrm>
            <a:off x="609600" y="4927600"/>
            <a:ext cx="11023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The leadership team runs the meeting, the Membership Team runs the Chapter</a:t>
            </a:r>
          </a:p>
        </p:txBody>
      </p:sp>
      <p:pic>
        <p:nvPicPr>
          <p:cNvPr id="6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1277" y="1859280"/>
            <a:ext cx="3953828" cy="2635885"/>
          </a:xfrm>
        </p:spPr>
      </p:pic>
    </p:spTree>
    <p:extLst>
      <p:ext uri="{BB962C8B-B14F-4D97-AF65-F5344CB8AC3E}">
        <p14:creationId xmlns:p14="http://schemas.microsoft.com/office/powerpoint/2010/main" val="7084836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388025-F4E6-A7BF-4BCE-2A2C11100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6D943-9771-6B26-8519-74D96892E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217" y="1097280"/>
            <a:ext cx="11169161" cy="3672840"/>
          </a:xfrm>
        </p:spPr>
        <p:txBody>
          <a:bodyPr>
            <a:normAutofit/>
          </a:bodyPr>
          <a:lstStyle/>
          <a:p>
            <a:r>
              <a:rPr lang="en-US" sz="6000" dirty="0"/>
              <a:t>Thank you…</a:t>
            </a:r>
            <a:br>
              <a:rPr lang="en-US" sz="6000" dirty="0"/>
            </a:br>
            <a:br>
              <a:rPr lang="en-US" sz="6000" dirty="0"/>
            </a:br>
            <a:r>
              <a:rPr lang="en-US" sz="6000" dirty="0"/>
              <a:t>Education Moment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0AFAD5-50D5-8558-097A-66E1E459004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4928" y="5486400"/>
            <a:ext cx="11169650" cy="553038"/>
          </a:xfrm>
        </p:spPr>
        <p:txBody>
          <a:bodyPr>
            <a:normAutofit fontScale="92500" lnSpcReduction="10000"/>
          </a:bodyPr>
          <a:lstStyle/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307991065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BNI Colors">
      <a:dk1>
        <a:srgbClr val="000000"/>
      </a:dk1>
      <a:lt1>
        <a:srgbClr val="FFFFFF"/>
      </a:lt1>
      <a:dk2>
        <a:srgbClr val="CF2030"/>
      </a:dk2>
      <a:lt2>
        <a:srgbClr val="64666A"/>
      </a:lt2>
      <a:accent1>
        <a:srgbClr val="C8C8C8"/>
      </a:accent1>
      <a:accent2>
        <a:srgbClr val="F3F3F3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NI PPT Template" id="{A506243F-EDFE-42E5-B171-D81643DB863B}" vid="{EE114906-2E5D-4B27-8D3B-83F3043AB9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240</Words>
  <Application>Microsoft Office PowerPoint</Application>
  <PresentationFormat>Widescreen</PresentationFormat>
  <Paragraphs>15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Arial</vt:lpstr>
      <vt:lpstr>1_Custom Design</vt:lpstr>
      <vt:lpstr>PowerPoint Presentation</vt:lpstr>
      <vt:lpstr>Membership Team Agrees To:  - Fulfill the BNI list of responsibilities (Operations Manual) - Sign a non-disclosure agreement - Complete Team Training </vt:lpstr>
      <vt:lpstr>The Membership Committee Should:</vt:lpstr>
      <vt:lpstr> Community Building Specialist – shares the Top 10 professions wanted and meets with members if they struggle  Quality Assurance Specialist – Interviews potential new members and checks their references  Member Engagement Specialist – Ensures member renewals are either approved or declined in a timely manner, and comes up with a “game plan” to help struggling members (7 month check-in)  Member Relations Specialist – Handles any conflicts in the chapter with constructive facilitation (BNI SETN has an outside specialist)   </vt:lpstr>
      <vt:lpstr>How Can We Help Our Membership Team</vt:lpstr>
      <vt:lpstr>A well run chapter is the “KEY” to success!</vt:lpstr>
      <vt:lpstr>Thank you…  Education Moment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Tim Zambos</dc:creator>
  <cp:lastModifiedBy>Tim Zambos</cp:lastModifiedBy>
  <cp:revision>9</cp:revision>
  <dcterms:created xsi:type="dcterms:W3CDTF">2026-08-30T00:03:17Z</dcterms:created>
  <dcterms:modified xsi:type="dcterms:W3CDTF">2026-08-30T00:30:10Z</dcterms:modified>
</cp:coreProperties>
</file>