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656" r:id="rId2"/>
    <p:sldId id="667" r:id="rId3"/>
    <p:sldId id="672" r:id="rId4"/>
    <p:sldId id="675" r:id="rId5"/>
    <p:sldId id="670" r:id="rId6"/>
    <p:sldId id="673" r:id="rId7"/>
    <p:sldId id="674" r:id="rId8"/>
    <p:sldId id="200757968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46BE4C-CF11-4491-8CBD-AAE59F8151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5563" y="1583578"/>
            <a:ext cx="4559897" cy="17487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E58A23-A55E-4A3E-AC76-54DCAF7EBC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1570" y="4441118"/>
            <a:ext cx="4670430" cy="2445757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CB46FE5D-3742-4427-9C5B-94ED5EE98C0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3602038"/>
            <a:ext cx="12192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843257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CB03896-1836-41B9-A806-B5F36E2D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17" y="6449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D4A6CE3-C6CD-4F12-A37E-7F5614E328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1062625"/>
            <a:ext cx="11169650" cy="4519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3869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9070-5776-406C-8382-D7F41968F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AA7636-6A95-4962-8FC3-CD9A09889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8265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3F0AD-3B13-4F44-A3E7-9E4FF959C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947" y="1894865"/>
            <a:ext cx="4633165" cy="40536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2796F8-C0C4-47AB-9E5E-220358CF2E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849" y="536713"/>
            <a:ext cx="4650263" cy="1182756"/>
          </a:xfrm>
        </p:spPr>
        <p:txBody>
          <a:bodyPr>
            <a:noAutofit/>
          </a:bodyPr>
          <a:lstStyle>
            <a:lvl1pPr marL="0" indent="0">
              <a:buNone/>
              <a:defRPr sz="3200" b="1" baseline="0"/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9778B11E-866D-314C-BBC2-98B616473B29}"/>
              </a:ext>
            </a:extLst>
          </p:cNvPr>
          <p:cNvSpPr/>
          <p:nvPr userDrawn="1"/>
        </p:nvSpPr>
        <p:spPr>
          <a:xfrm rot="5400000">
            <a:off x="5888749" y="656994"/>
            <a:ext cx="2124949" cy="2124949"/>
          </a:xfrm>
          <a:prstGeom prst="rtTriangle">
            <a:avLst/>
          </a:prstGeom>
          <a:solidFill>
            <a:srgbClr val="CF203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0068319-38CA-416F-9C63-2CD7C3ECD0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35910" y="1036061"/>
            <a:ext cx="5033400" cy="4713329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35245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1955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CAA939-0FF4-4CB2-997A-32C484386D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1182" y="2079171"/>
            <a:ext cx="9180818" cy="480770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5913E43-253A-4125-B6B5-4CEF7FFE1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509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979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A0CE6-DD4D-4A54-BB74-EAA301F3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A86A5-11A9-420F-A5E0-3221F4CF3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845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0A4F7-B89C-4624-8C53-A901EAA33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19" y="1058579"/>
            <a:ext cx="5490797" cy="43255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ACEA7-0846-429C-BA19-B33ACF12A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0816" y="1058579"/>
            <a:ext cx="5525964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1BF993A-EF70-465C-BBD6-E10F4F0DF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19" y="2403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045EC-518F-4A5B-9F10-F6FEAAD33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99" y="1075713"/>
            <a:ext cx="546857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E8D648-BB84-4A24-8F33-2462403C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004" y="1922143"/>
            <a:ext cx="546857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6C91A6-CB77-4929-9C80-01DECAA5A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8231"/>
            <a:ext cx="552596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2D644D-1145-4DCC-BBAE-6BEE7AAE6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22143"/>
            <a:ext cx="5525964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22D4903-112B-4623-B6AC-0777EBA38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04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457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D586FA4-FBF2-4332-BD92-04788C6B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19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5912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07686-6B32-40F2-919E-6A8EB10D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36" y="457200"/>
            <a:ext cx="424009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3C33F-B546-4CFD-8127-11D65F95A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476876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53DEC-61C0-4EB7-ADA5-282445E84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36" y="2057400"/>
            <a:ext cx="424009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0052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93BC-A4EE-4971-96B7-77BDA44C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04" y="457200"/>
            <a:ext cx="420492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60CEB7-776C-49E4-9FB9-6F88017A7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492997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5D677-6E29-4736-9C43-A3EADE65C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104" y="2057400"/>
            <a:ext cx="4204921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8947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roved BNI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92FAFB-F83D-414B-BD74-0176152310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3022" y="180295"/>
            <a:ext cx="8040218" cy="58989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1B0871-CEA7-46DD-9295-03BD20968DF0}"/>
              </a:ext>
            </a:extLst>
          </p:cNvPr>
          <p:cNvSpPr txBox="1"/>
          <p:nvPr userDrawn="1"/>
        </p:nvSpPr>
        <p:spPr>
          <a:xfrm>
            <a:off x="9608423" y="1335348"/>
            <a:ext cx="10823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Do Not </a:t>
            </a:r>
          </a:p>
          <a:p>
            <a:pPr algn="ctr"/>
            <a:r>
              <a:rPr lang="en-US" sz="1200" b="1" dirty="0"/>
              <a:t>Use Other </a:t>
            </a:r>
          </a:p>
          <a:p>
            <a:pPr algn="ctr"/>
            <a:r>
              <a:rPr lang="en-US" sz="1200" b="1" dirty="0"/>
              <a:t>Hues of Red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F96E87-288D-4E18-A7F4-14D5E33EA9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8509" y="2179337"/>
            <a:ext cx="1022176" cy="37378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D0FA09-E4C1-4D59-B18D-D09636FDA6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4827" t="35301" r="34948" b="37973"/>
          <a:stretch/>
        </p:blipFill>
        <p:spPr>
          <a:xfrm>
            <a:off x="9309718" y="2787508"/>
            <a:ext cx="1679758" cy="273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972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1E366C2-445C-8C4D-8274-4B1C66A25E1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963" y="6351103"/>
            <a:ext cx="976497" cy="3744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A02FF0-C809-8646-916E-1F557617758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8097" y="5813346"/>
            <a:ext cx="2033474" cy="1064866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C51039D2-5428-4F9C-983B-E871C7CF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85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2E9E18-8709-465F-B920-AAE11B630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417" y="1062790"/>
            <a:ext cx="11169161" cy="452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3727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3701098"/>
            <a:ext cx="12192000" cy="1655762"/>
          </a:xfrm>
        </p:spPr>
        <p:txBody>
          <a:bodyPr>
            <a:normAutofit fontScale="92500" lnSpcReduction="20000"/>
          </a:bodyPr>
          <a:lstStyle/>
          <a:p>
            <a:r>
              <a:rPr lang="en-US" sz="6600" dirty="0"/>
              <a:t>Chapter responsibilities </a:t>
            </a:r>
          </a:p>
          <a:p>
            <a:r>
              <a:rPr lang="en-US" sz="6600" dirty="0"/>
              <a:t>Vice President</a:t>
            </a:r>
          </a:p>
        </p:txBody>
      </p:sp>
    </p:spTree>
    <p:extLst>
      <p:ext uri="{BB962C8B-B14F-4D97-AF65-F5344CB8AC3E}">
        <p14:creationId xmlns:p14="http://schemas.microsoft.com/office/powerpoint/2010/main" val="15402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257" y="716280"/>
            <a:ext cx="11169161" cy="3672840"/>
          </a:xfrm>
        </p:spPr>
        <p:txBody>
          <a:bodyPr>
            <a:normAutofit/>
          </a:bodyPr>
          <a:lstStyle/>
          <a:p>
            <a:pPr algn="l"/>
            <a:r>
              <a:rPr lang="en-US" sz="4400" dirty="0"/>
              <a:t>The Vice President Agrees To:</a:t>
            </a:r>
            <a:br>
              <a:rPr lang="en-US" sz="5400" dirty="0"/>
            </a:br>
            <a:br>
              <a:rPr lang="en-US" sz="5400" dirty="0"/>
            </a:br>
            <a:r>
              <a:rPr lang="en-US" sz="3200" b="0" dirty="0"/>
              <a:t>- Fulfill the BNI list of responsibilities (Operations Manual)</a:t>
            </a:r>
            <a:br>
              <a:rPr lang="en-US" sz="3200" b="0" dirty="0"/>
            </a:br>
            <a:r>
              <a:rPr lang="en-US" sz="3200" b="0" dirty="0"/>
              <a:t>- Sign a non-disclosure agreement</a:t>
            </a:r>
            <a:br>
              <a:rPr lang="en-US" sz="3200" b="0" dirty="0"/>
            </a:br>
            <a:r>
              <a:rPr lang="en-US" sz="3200" b="0" dirty="0"/>
              <a:t>- Complete Leadership Team Training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5486400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96490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" y="2796540"/>
            <a:ext cx="11193558" cy="2308860"/>
          </a:xfrm>
        </p:spPr>
        <p:txBody>
          <a:bodyPr>
            <a:noAutofit/>
          </a:bodyPr>
          <a:lstStyle/>
          <a:p>
            <a:pPr algn="l"/>
            <a:r>
              <a:rPr lang="en-US" sz="3200" b="0" dirty="0"/>
              <a:t>- Arrives 15 minutes early to meeting to set up</a:t>
            </a:r>
            <a:br>
              <a:rPr lang="en-US" sz="3200" b="0" dirty="0"/>
            </a:br>
            <a:r>
              <a:rPr lang="en-US" sz="3200" b="0" dirty="0"/>
              <a:t>- Prepares for a successful meeting</a:t>
            </a:r>
            <a:br>
              <a:rPr lang="en-US" sz="3200" b="0" dirty="0"/>
            </a:br>
            <a:r>
              <a:rPr lang="en-US" sz="3200" b="0" dirty="0"/>
              <a:t>- Displays Chapter Goals (PP slide, placemat)</a:t>
            </a:r>
            <a:br>
              <a:rPr lang="en-US" sz="3200" b="0" dirty="0"/>
            </a:br>
            <a:r>
              <a:rPr lang="en-US" sz="3200" b="0" dirty="0"/>
              <a:t>- Has chapter statistics available to report during meeting</a:t>
            </a:r>
            <a:br>
              <a:rPr lang="en-US" sz="3200" b="0" dirty="0"/>
            </a:br>
            <a:r>
              <a:rPr lang="en-US" sz="3200" b="0" dirty="0"/>
              <a:t>- Completes PALMS report after the meeting</a:t>
            </a:r>
            <a:br>
              <a:rPr lang="en-US" sz="3200" b="0" dirty="0"/>
            </a:br>
            <a:r>
              <a:rPr lang="en-US" sz="3200" b="0" dirty="0"/>
              <a:t>- Ensures all Membership Committee Specialists can fulfill this week’s responsibilities. If not, re-assigns to ensure tasks are completed.</a:t>
            </a:r>
            <a:br>
              <a:rPr lang="en-US" sz="2800" dirty="0"/>
            </a:br>
            <a:br>
              <a:rPr lang="en-US" sz="2500" dirty="0"/>
            </a:br>
            <a:endParaRPr lang="en-US" sz="2500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47808" y="6581481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464820" y="834777"/>
            <a:ext cx="101422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Checklist of Responsibilities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019377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09600" y="417929"/>
            <a:ext cx="8610600" cy="1056176"/>
          </a:xfrm>
        </p:spPr>
        <p:txBody>
          <a:bodyPr>
            <a:normAutofit/>
          </a:bodyPr>
          <a:lstStyle/>
          <a:p>
            <a:r>
              <a:rPr lang="en-US" sz="4400" dirty="0"/>
              <a:t>More Responsibilities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1230265"/>
            <a:ext cx="11169650" cy="45196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 </a:t>
            </a:r>
            <a:r>
              <a:rPr lang="en-US" sz="3200" dirty="0"/>
              <a:t>Runs the weekly meeting if the President is absent</a:t>
            </a:r>
          </a:p>
          <a:p>
            <a:pPr marL="0" indent="0">
              <a:buNone/>
            </a:pPr>
            <a:r>
              <a:rPr lang="en-US" sz="3200" dirty="0"/>
              <a:t>- Provides a complete Vice-President report</a:t>
            </a:r>
          </a:p>
          <a:p>
            <a:pPr marL="0" indent="0">
              <a:buNone/>
            </a:pPr>
            <a:r>
              <a:rPr lang="en-US" sz="3200" dirty="0"/>
              <a:t>- Recognizes members using the Notable Networker Certificates or other awards</a:t>
            </a:r>
          </a:p>
          <a:p>
            <a:pPr>
              <a:buFontTx/>
              <a:buChar char="-"/>
            </a:pPr>
            <a:r>
              <a:rPr lang="en-US" sz="3200" dirty="0"/>
              <a:t>Communicate with BNI director and attends meetings or trainings</a:t>
            </a:r>
          </a:p>
          <a:p>
            <a:pPr>
              <a:buFontTx/>
              <a:buChar char="-"/>
            </a:pPr>
            <a:r>
              <a:rPr lang="en-US" sz="3200" dirty="0"/>
              <a:t>Reviews new Membership Applications submitted</a:t>
            </a:r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700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017" y="472440"/>
            <a:ext cx="11169161" cy="1287780"/>
          </a:xfrm>
        </p:spPr>
        <p:txBody>
          <a:bodyPr>
            <a:normAutofit/>
          </a:bodyPr>
          <a:lstStyle/>
          <a:p>
            <a:pPr algn="l"/>
            <a:r>
              <a:rPr lang="en-US" sz="4400" dirty="0"/>
              <a:t>And More…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73488" y="1744980"/>
            <a:ext cx="11169650" cy="2926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500" b="1" dirty="0"/>
              <a:t>As Needed and Monthly:</a:t>
            </a:r>
          </a:p>
          <a:p>
            <a:pPr marL="0" indent="0">
              <a:buNone/>
            </a:pPr>
            <a:r>
              <a:rPr lang="en-US" sz="2400" dirty="0"/>
              <a:t>- </a:t>
            </a:r>
            <a:r>
              <a:rPr lang="en-US" dirty="0"/>
              <a:t>Assigns a completion date (11 days)  and conference call to discuss applications and vote with the Membership Committee members</a:t>
            </a:r>
          </a:p>
          <a:p>
            <a:pPr marL="0" indent="0">
              <a:buNone/>
            </a:pPr>
            <a:r>
              <a:rPr lang="en-US" dirty="0"/>
              <a:t>- Encourages members to invite visitors</a:t>
            </a:r>
          </a:p>
          <a:p>
            <a:pPr marL="0" indent="0">
              <a:buNone/>
            </a:pPr>
            <a:r>
              <a:rPr lang="en-US" dirty="0"/>
              <a:t>- Maintains a top ten list of most wanted BNI Classifications</a:t>
            </a:r>
          </a:p>
          <a:p>
            <a:pPr marL="0" indent="0">
              <a:buNone/>
            </a:pPr>
            <a:r>
              <a:rPr lang="en-US" dirty="0"/>
              <a:t>- Reports Chapter statistics to the President </a:t>
            </a:r>
          </a:p>
          <a:p>
            <a:pPr marL="0" indent="0">
              <a:buNone/>
            </a:pPr>
            <a:r>
              <a:rPr lang="en-US" dirty="0"/>
              <a:t>- Conducts one-to-ones with new members</a:t>
            </a:r>
          </a:p>
          <a:p>
            <a:pPr marL="0" indent="0">
              <a:buNone/>
            </a:pPr>
            <a:r>
              <a:rPr lang="en-US" dirty="0"/>
              <a:t>- Attends and facilitates the Chapter Success Monthly Meeting</a:t>
            </a:r>
          </a:p>
          <a:p>
            <a:pPr marL="0" indent="0">
              <a:buNone/>
            </a:pPr>
            <a:r>
              <a:rPr lang="en-US" dirty="0"/>
              <a:t>- Completes CSM notes and sends the to director</a:t>
            </a:r>
          </a:p>
          <a:p>
            <a:pPr marL="0" indent="0">
              <a:buNone/>
            </a:pPr>
            <a:endParaRPr lang="en-US" sz="2500" b="1" dirty="0"/>
          </a:p>
        </p:txBody>
      </p:sp>
    </p:spTree>
    <p:extLst>
      <p:ext uri="{BB962C8B-B14F-4D97-AF65-F5344CB8AC3E}">
        <p14:creationId xmlns:p14="http://schemas.microsoft.com/office/powerpoint/2010/main" val="1561773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17" y="411480"/>
            <a:ext cx="11169161" cy="1805940"/>
          </a:xfrm>
        </p:spPr>
        <p:txBody>
          <a:bodyPr>
            <a:normAutofit/>
          </a:bodyPr>
          <a:lstStyle/>
          <a:p>
            <a:r>
              <a:rPr lang="en-US" sz="4400" dirty="0"/>
              <a:t>How Can We Help Our Vice President?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2385060"/>
            <a:ext cx="11169650" cy="26898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500" b="1" dirty="0"/>
              <a:t>- </a:t>
            </a:r>
            <a:r>
              <a:rPr lang="en-US" sz="3200" dirty="0"/>
              <a:t>Make sure we are responsible for our part in the chapter</a:t>
            </a:r>
          </a:p>
          <a:p>
            <a:pPr marL="0" indent="0">
              <a:buNone/>
            </a:pPr>
            <a:r>
              <a:rPr lang="en-US" sz="3200" dirty="0"/>
              <a:t>- Attend meetings</a:t>
            </a:r>
          </a:p>
          <a:p>
            <a:pPr marL="0" indent="0">
              <a:buNone/>
            </a:pPr>
            <a:r>
              <a:rPr lang="en-US" sz="3200" dirty="0"/>
              <a:t>- Be prepared</a:t>
            </a:r>
          </a:p>
          <a:p>
            <a:pPr marL="0" indent="0">
              <a:buNone/>
            </a:pPr>
            <a:r>
              <a:rPr lang="en-US" sz="3200" dirty="0"/>
              <a:t>- Pay attention in meetings</a:t>
            </a:r>
          </a:p>
          <a:p>
            <a:pPr marL="0" indent="0">
              <a:buNone/>
            </a:pPr>
            <a:r>
              <a:rPr lang="en-US" sz="3200" dirty="0"/>
              <a:t>- Be encouraging</a:t>
            </a:r>
          </a:p>
          <a:p>
            <a:pPr marL="0" indent="0">
              <a:buNone/>
            </a:pPr>
            <a:r>
              <a:rPr lang="en-US" sz="3200" dirty="0"/>
              <a:t>- Be kind and professional</a:t>
            </a:r>
          </a:p>
          <a:p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643886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31863" y="387449"/>
            <a:ext cx="11169161" cy="1056176"/>
          </a:xfrm>
        </p:spPr>
        <p:txBody>
          <a:bodyPr/>
          <a:lstStyle/>
          <a:p>
            <a:r>
              <a:rPr lang="en-US" dirty="0"/>
              <a:t>The Vice President has a big job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2026920"/>
            <a:ext cx="11169650" cy="36467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500" dirty="0"/>
              <a:t>- </a:t>
            </a:r>
            <a:r>
              <a:rPr lang="en-US" sz="3200" dirty="0"/>
              <a:t>Is an integral part of the Membership Committee</a:t>
            </a:r>
          </a:p>
          <a:p>
            <a:pPr marL="0" indent="0">
              <a:buNone/>
            </a:pPr>
            <a:r>
              <a:rPr lang="en-US" sz="3200" dirty="0"/>
              <a:t>- Keeps track of our Power of One statistics</a:t>
            </a:r>
          </a:p>
          <a:p>
            <a:pPr marL="0" indent="0">
              <a:buNone/>
            </a:pPr>
            <a:r>
              <a:rPr lang="en-US" sz="3200" dirty="0"/>
              <a:t>- Helps the President run the chapter smoothly</a:t>
            </a:r>
          </a:p>
          <a:p>
            <a:pPr marL="0" indent="0">
              <a:buNone/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672138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88025-F4E6-A7BF-4BCE-2A2C11100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6D943-9771-6B26-8519-74D96892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217" y="1097280"/>
            <a:ext cx="11169161" cy="3672840"/>
          </a:xfrm>
        </p:spPr>
        <p:txBody>
          <a:bodyPr>
            <a:normAutofit/>
          </a:bodyPr>
          <a:lstStyle/>
          <a:p>
            <a:r>
              <a:rPr lang="en-US" sz="6000" dirty="0"/>
              <a:t>Thank you…</a:t>
            </a:r>
            <a:br>
              <a:rPr lang="en-US" sz="6000" dirty="0"/>
            </a:br>
            <a:br>
              <a:rPr lang="en-US" sz="6000" dirty="0"/>
            </a:br>
            <a:r>
              <a:rPr lang="en-US" sz="6000" dirty="0"/>
              <a:t>Education Moment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0AFAD5-50D5-8558-097A-66E1E45900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5486400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20048530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BNI Colors">
      <a:dk1>
        <a:srgbClr val="000000"/>
      </a:dk1>
      <a:lt1>
        <a:srgbClr val="FFFFFF"/>
      </a:lt1>
      <a:dk2>
        <a:srgbClr val="CF2030"/>
      </a:dk2>
      <a:lt2>
        <a:srgbClr val="64666A"/>
      </a:lt2>
      <a:accent1>
        <a:srgbClr val="C8C8C8"/>
      </a:accent1>
      <a:accent2>
        <a:srgbClr val="F3F3F3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NI PPT Template" id="{A506243F-EDFE-42E5-B171-D81643DB863B}" vid="{EE114906-2E5D-4B27-8D3B-83F3043AB9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311</Words>
  <Application>Microsoft Office PowerPoint</Application>
  <PresentationFormat>Widescreen</PresentationFormat>
  <Paragraphs>34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1_Custom Design</vt:lpstr>
      <vt:lpstr>PowerPoint Presentation</vt:lpstr>
      <vt:lpstr>The Vice President Agrees To:  - Fulfill the BNI list of responsibilities (Operations Manual) - Sign a non-disclosure agreement - Complete Leadership Team Training </vt:lpstr>
      <vt:lpstr>- Arrives 15 minutes early to meeting to set up - Prepares for a successful meeting - Displays Chapter Goals (PP slide, placemat) - Has chapter statistics available to report during meeting - Completes PALMS report after the meeting - Ensures all Membership Committee Specialists can fulfill this week’s responsibilities. If not, re-assigns to ensure tasks are completed.  </vt:lpstr>
      <vt:lpstr>More Responsibilities</vt:lpstr>
      <vt:lpstr>And More…</vt:lpstr>
      <vt:lpstr>How Can We Help Our Vice President?</vt:lpstr>
      <vt:lpstr>The Vice President has a big job</vt:lpstr>
      <vt:lpstr>Thank you…  Education Moment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Tim Zambos</dc:creator>
  <cp:lastModifiedBy>Tim Zambos</cp:lastModifiedBy>
  <cp:revision>6</cp:revision>
  <dcterms:created xsi:type="dcterms:W3CDTF">2026-08-30T00:03:17Z</dcterms:created>
  <dcterms:modified xsi:type="dcterms:W3CDTF">2026-08-30T00:22:58Z</dcterms:modified>
</cp:coreProperties>
</file>