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007579680" r:id="rId2"/>
    <p:sldId id="2007579681" r:id="rId3"/>
    <p:sldId id="2007579682" r:id="rId4"/>
    <p:sldId id="2007579683" r:id="rId5"/>
    <p:sldId id="2007579684" r:id="rId6"/>
    <p:sldId id="2007579685"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90" d="100"/>
          <a:sy n="90" d="100"/>
        </p:scale>
        <p:origin x="355"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46BE4C-CF11-4491-8CBD-AAE59F81515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95563" y="1583578"/>
            <a:ext cx="4559897" cy="1748778"/>
          </a:xfrm>
          <a:prstGeom prst="rect">
            <a:avLst/>
          </a:prstGeom>
        </p:spPr>
      </p:pic>
      <p:pic>
        <p:nvPicPr>
          <p:cNvPr id="3" name="Picture 2">
            <a:extLst>
              <a:ext uri="{FF2B5EF4-FFF2-40B4-BE49-F238E27FC236}">
                <a16:creationId xmlns:a16="http://schemas.microsoft.com/office/drawing/2014/main" id="{C7E58A23-A55E-4A3E-AC76-54DCAF7EBC0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521570" y="4441118"/>
            <a:ext cx="4670430" cy="2445757"/>
          </a:xfrm>
          <a:prstGeom prst="rect">
            <a:avLst/>
          </a:prstGeom>
        </p:spPr>
      </p:pic>
      <p:sp>
        <p:nvSpPr>
          <p:cNvPr id="4" name="Subtitle 2">
            <a:extLst>
              <a:ext uri="{FF2B5EF4-FFF2-40B4-BE49-F238E27FC236}">
                <a16:creationId xmlns:a16="http://schemas.microsoft.com/office/drawing/2014/main" id="{CB46FE5D-3742-4427-9C5B-94ED5EE98C02}"/>
              </a:ext>
            </a:extLst>
          </p:cNvPr>
          <p:cNvSpPr>
            <a:spLocks noGrp="1"/>
          </p:cNvSpPr>
          <p:nvPr>
            <p:ph type="subTitle" idx="1" hasCustomPrompt="1"/>
          </p:nvPr>
        </p:nvSpPr>
        <p:spPr>
          <a:xfrm>
            <a:off x="0" y="3602038"/>
            <a:ext cx="12192000" cy="1655762"/>
          </a:xfrm>
          <a:prstGeom prst="rect">
            <a:avLst/>
          </a:prstGeom>
        </p:spPr>
        <p:txBody>
          <a:bodyPr>
            <a:normAutofit/>
          </a:bodyPr>
          <a:lstStyle>
            <a:lvl1pPr marL="0" indent="0" algn="ctr">
              <a:buFont typeface="Arial" panose="020B0604020202020204" pitchFamily="34" charset="0"/>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indent="0" algn="ctr">
              <a:buFont typeface="Arial" panose="020B0604020202020204" pitchFamily="34" charset="0"/>
              <a:buNone/>
            </a:pPr>
            <a:r>
              <a:rPr lang="en-US" dirty="0">
                <a:solidFill>
                  <a:srgbClr val="000000"/>
                </a:solidFill>
                <a:latin typeface="Arial" panose="020B0604020202020204" pitchFamily="34" charset="0"/>
                <a:cs typeface="Arial" panose="020B0604020202020204" pitchFamily="34" charset="0"/>
              </a:rPr>
              <a:t>Presentation Title</a:t>
            </a:r>
          </a:p>
        </p:txBody>
      </p:sp>
    </p:spTree>
    <p:extLst>
      <p:ext uri="{BB962C8B-B14F-4D97-AF65-F5344CB8AC3E}">
        <p14:creationId xmlns:p14="http://schemas.microsoft.com/office/powerpoint/2010/main" val="2843257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ACB03896-1836-41B9-A806-B5F36E2DA101}"/>
              </a:ext>
            </a:extLst>
          </p:cNvPr>
          <p:cNvSpPr>
            <a:spLocks noGrp="1"/>
          </p:cNvSpPr>
          <p:nvPr>
            <p:ph type="title"/>
          </p:nvPr>
        </p:nvSpPr>
        <p:spPr>
          <a:xfrm>
            <a:off x="565417" y="6449"/>
            <a:ext cx="11169161" cy="105617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9D4A6CE3-C6CD-4F12-A37E-7F5614E328CB}"/>
              </a:ext>
            </a:extLst>
          </p:cNvPr>
          <p:cNvSpPr>
            <a:spLocks noGrp="1"/>
          </p:cNvSpPr>
          <p:nvPr>
            <p:ph type="body" sz="quarter" idx="10"/>
          </p:nvPr>
        </p:nvSpPr>
        <p:spPr>
          <a:xfrm>
            <a:off x="564928" y="1062625"/>
            <a:ext cx="11169650" cy="4519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3869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79070-5776-406C-8382-D7F41968F12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96AA7636-6A95-4962-8FC3-CD9A098895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78265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553F0AD-3B13-4F44-A3E7-9E4FF959C877}"/>
              </a:ext>
            </a:extLst>
          </p:cNvPr>
          <p:cNvSpPr>
            <a:spLocks noGrp="1"/>
          </p:cNvSpPr>
          <p:nvPr>
            <p:ph type="body" sz="half" idx="2"/>
          </p:nvPr>
        </p:nvSpPr>
        <p:spPr>
          <a:xfrm>
            <a:off x="650947" y="1894865"/>
            <a:ext cx="4633165" cy="405363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Text Placeholder 6">
            <a:extLst>
              <a:ext uri="{FF2B5EF4-FFF2-40B4-BE49-F238E27FC236}">
                <a16:creationId xmlns:a16="http://schemas.microsoft.com/office/drawing/2014/main" id="{A02796F8-C0C4-47AB-9E5E-220358CF2E19}"/>
              </a:ext>
            </a:extLst>
          </p:cNvPr>
          <p:cNvSpPr>
            <a:spLocks noGrp="1"/>
          </p:cNvSpPr>
          <p:nvPr>
            <p:ph type="body" sz="quarter" idx="10" hasCustomPrompt="1"/>
          </p:nvPr>
        </p:nvSpPr>
        <p:spPr>
          <a:xfrm>
            <a:off x="633849" y="536713"/>
            <a:ext cx="4650263" cy="1182756"/>
          </a:xfrm>
        </p:spPr>
        <p:txBody>
          <a:bodyPr>
            <a:noAutofit/>
          </a:bodyPr>
          <a:lstStyle>
            <a:lvl1pPr marL="0" indent="0">
              <a:buNone/>
              <a:defRPr sz="3200" b="1" baseline="0"/>
            </a:lvl1pPr>
          </a:lstStyle>
          <a:p>
            <a:pPr lvl="0"/>
            <a:r>
              <a:rPr lang="en-US" dirty="0"/>
              <a:t>Click to edit Master Title</a:t>
            </a:r>
          </a:p>
        </p:txBody>
      </p:sp>
      <p:sp>
        <p:nvSpPr>
          <p:cNvPr id="2" name="Right Triangle 1">
            <a:extLst>
              <a:ext uri="{FF2B5EF4-FFF2-40B4-BE49-F238E27FC236}">
                <a16:creationId xmlns:a16="http://schemas.microsoft.com/office/drawing/2014/main" id="{9778B11E-866D-314C-BBC2-98B616473B29}"/>
              </a:ext>
            </a:extLst>
          </p:cNvPr>
          <p:cNvSpPr/>
          <p:nvPr userDrawn="1"/>
        </p:nvSpPr>
        <p:spPr>
          <a:xfrm rot="5400000">
            <a:off x="5888749" y="656994"/>
            <a:ext cx="2124949" cy="2124949"/>
          </a:xfrm>
          <a:prstGeom prst="rtTriangle">
            <a:avLst/>
          </a:prstGeom>
          <a:solidFill>
            <a:srgbClr val="CF203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4" name="Picture Placeholder 13">
            <a:extLst>
              <a:ext uri="{FF2B5EF4-FFF2-40B4-BE49-F238E27FC236}">
                <a16:creationId xmlns:a16="http://schemas.microsoft.com/office/drawing/2014/main" id="{A0068319-38CA-416F-9C63-2CD7C3ECD01F}"/>
              </a:ext>
            </a:extLst>
          </p:cNvPr>
          <p:cNvSpPr>
            <a:spLocks noGrp="1"/>
          </p:cNvSpPr>
          <p:nvPr>
            <p:ph type="pic" sz="quarter" idx="12"/>
          </p:nvPr>
        </p:nvSpPr>
        <p:spPr>
          <a:xfrm>
            <a:off x="6335910" y="1036061"/>
            <a:ext cx="5033400" cy="4713329"/>
          </a:xfrm>
          <a:solidFill>
            <a:schemeClr val="bg1">
              <a:lumMod val="85000"/>
            </a:schemeClr>
          </a:solidFill>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535245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1955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CAA939-0FF4-4CB2-997A-32C484386D9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11182" y="2079171"/>
            <a:ext cx="9180818" cy="4807705"/>
          </a:xfrm>
          <a:prstGeom prst="rect">
            <a:avLst/>
          </a:prstGeom>
        </p:spPr>
      </p:pic>
      <p:sp>
        <p:nvSpPr>
          <p:cNvPr id="3" name="Title 1">
            <a:extLst>
              <a:ext uri="{FF2B5EF4-FFF2-40B4-BE49-F238E27FC236}">
                <a16:creationId xmlns:a16="http://schemas.microsoft.com/office/drawing/2014/main" id="{B5913E43-253A-4125-B6B5-4CEF7FFE1131}"/>
              </a:ext>
            </a:extLst>
          </p:cNvPr>
          <p:cNvSpPr>
            <a:spLocks noGrp="1"/>
          </p:cNvSpPr>
          <p:nvPr>
            <p:ph type="ctrTitle"/>
          </p:nvPr>
        </p:nvSpPr>
        <p:spPr>
          <a:xfrm>
            <a:off x="1524000" y="1350963"/>
            <a:ext cx="9144000" cy="2387600"/>
          </a:xfrm>
          <a:prstGeom prst="rect">
            <a:avLst/>
          </a:prstGeom>
        </p:spPr>
        <p:txBody>
          <a:bodyPr anchor="b"/>
          <a:lstStyle>
            <a:lvl1pPr algn="ctr">
              <a:defRPr sz="6000"/>
            </a:lvl1pPr>
          </a:lstStyle>
          <a:p>
            <a:r>
              <a:rPr lang="en-US"/>
              <a:t>Click to edit Master title style</a:t>
            </a:r>
            <a:endParaRPr lang="en-US" dirty="0"/>
          </a:p>
        </p:txBody>
      </p:sp>
    </p:spTree>
    <p:extLst>
      <p:ext uri="{BB962C8B-B14F-4D97-AF65-F5344CB8AC3E}">
        <p14:creationId xmlns:p14="http://schemas.microsoft.com/office/powerpoint/2010/main" val="3326979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A0CE6-DD4D-4A54-BB74-EAA301F3085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0A86A5-11A9-420F-A5E0-3221F4CF360E}"/>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98458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0A4F7-B89C-4624-8C53-A901EAA33858}"/>
              </a:ext>
            </a:extLst>
          </p:cNvPr>
          <p:cNvSpPr>
            <a:spLocks noGrp="1"/>
          </p:cNvSpPr>
          <p:nvPr>
            <p:ph sz="half" idx="1"/>
          </p:nvPr>
        </p:nvSpPr>
        <p:spPr>
          <a:xfrm>
            <a:off x="587619" y="1058579"/>
            <a:ext cx="5490797" cy="43255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16ACEA7-0846-429C-BA19-B33ACF12A072}"/>
              </a:ext>
            </a:extLst>
          </p:cNvPr>
          <p:cNvSpPr>
            <a:spLocks noGrp="1"/>
          </p:cNvSpPr>
          <p:nvPr>
            <p:ph sz="half" idx="2"/>
          </p:nvPr>
        </p:nvSpPr>
        <p:spPr>
          <a:xfrm>
            <a:off x="6230816" y="1058579"/>
            <a:ext cx="5525964"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Placeholder 1">
            <a:extLst>
              <a:ext uri="{FF2B5EF4-FFF2-40B4-BE49-F238E27FC236}">
                <a16:creationId xmlns:a16="http://schemas.microsoft.com/office/drawing/2014/main" id="{E1BF993A-EF70-465C-BBD6-E10F4F0DF007}"/>
              </a:ext>
            </a:extLst>
          </p:cNvPr>
          <p:cNvSpPr>
            <a:spLocks noGrp="1"/>
          </p:cNvSpPr>
          <p:nvPr>
            <p:ph type="title"/>
          </p:nvPr>
        </p:nvSpPr>
        <p:spPr>
          <a:xfrm>
            <a:off x="587619" y="2403"/>
            <a:ext cx="11169161" cy="1056176"/>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244415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D045EC-518F-4A5B-9F10-F6FEAAD33B88}"/>
              </a:ext>
            </a:extLst>
          </p:cNvPr>
          <p:cNvSpPr>
            <a:spLocks noGrp="1"/>
          </p:cNvSpPr>
          <p:nvPr>
            <p:ph type="body" idx="1"/>
          </p:nvPr>
        </p:nvSpPr>
        <p:spPr>
          <a:xfrm>
            <a:off x="530999" y="1075713"/>
            <a:ext cx="5468572"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E8D648-BB84-4A24-8F33-2462403CD35D}"/>
              </a:ext>
            </a:extLst>
          </p:cNvPr>
          <p:cNvSpPr>
            <a:spLocks noGrp="1"/>
          </p:cNvSpPr>
          <p:nvPr>
            <p:ph sz="half" idx="2"/>
          </p:nvPr>
        </p:nvSpPr>
        <p:spPr>
          <a:xfrm>
            <a:off x="529004" y="1922143"/>
            <a:ext cx="5468572"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6C91A6-CB77-4929-9C80-01DECAA5A757}"/>
              </a:ext>
            </a:extLst>
          </p:cNvPr>
          <p:cNvSpPr>
            <a:spLocks noGrp="1"/>
          </p:cNvSpPr>
          <p:nvPr>
            <p:ph type="body" sz="quarter" idx="3"/>
          </p:nvPr>
        </p:nvSpPr>
        <p:spPr>
          <a:xfrm>
            <a:off x="6172200" y="1098231"/>
            <a:ext cx="5525964"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2D644D-1145-4DCC-BBAE-6BEE7AAE659C}"/>
              </a:ext>
            </a:extLst>
          </p:cNvPr>
          <p:cNvSpPr>
            <a:spLocks noGrp="1"/>
          </p:cNvSpPr>
          <p:nvPr>
            <p:ph sz="quarter" idx="4"/>
          </p:nvPr>
        </p:nvSpPr>
        <p:spPr>
          <a:xfrm>
            <a:off x="6172200" y="1922143"/>
            <a:ext cx="5525964"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a:extLst>
              <a:ext uri="{FF2B5EF4-FFF2-40B4-BE49-F238E27FC236}">
                <a16:creationId xmlns:a16="http://schemas.microsoft.com/office/drawing/2014/main" id="{B22D4903-112B-4623-B6AC-0777EBA38F6D}"/>
              </a:ext>
            </a:extLst>
          </p:cNvPr>
          <p:cNvSpPr>
            <a:spLocks noGrp="1"/>
          </p:cNvSpPr>
          <p:nvPr>
            <p:ph type="title"/>
          </p:nvPr>
        </p:nvSpPr>
        <p:spPr>
          <a:xfrm>
            <a:off x="529004" y="0"/>
            <a:ext cx="11169161" cy="1056176"/>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130457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FD586FA4-FBF2-4332-BD92-04788C6B2E04}"/>
              </a:ext>
            </a:extLst>
          </p:cNvPr>
          <p:cNvSpPr>
            <a:spLocks noGrp="1"/>
          </p:cNvSpPr>
          <p:nvPr>
            <p:ph type="title"/>
          </p:nvPr>
        </p:nvSpPr>
        <p:spPr>
          <a:xfrm>
            <a:off x="511419" y="0"/>
            <a:ext cx="11169161" cy="1056176"/>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44591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07686-6B32-40F2-919E-6A8EB10DA48C}"/>
              </a:ext>
            </a:extLst>
          </p:cNvPr>
          <p:cNvSpPr>
            <a:spLocks noGrp="1"/>
          </p:cNvSpPr>
          <p:nvPr>
            <p:ph type="title"/>
          </p:nvPr>
        </p:nvSpPr>
        <p:spPr>
          <a:xfrm>
            <a:off x="531936" y="457200"/>
            <a:ext cx="4240090"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733C33F-B546-4CFD-8127-11D65F95AEB8}"/>
              </a:ext>
            </a:extLst>
          </p:cNvPr>
          <p:cNvSpPr>
            <a:spLocks noGrp="1"/>
          </p:cNvSpPr>
          <p:nvPr>
            <p:ph idx="1"/>
          </p:nvPr>
        </p:nvSpPr>
        <p:spPr>
          <a:xfrm>
            <a:off x="5183188" y="457201"/>
            <a:ext cx="6476876" cy="540385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ABA53DEC-61C0-4EB7-ADA5-282445E8428D}"/>
              </a:ext>
            </a:extLst>
          </p:cNvPr>
          <p:cNvSpPr>
            <a:spLocks noGrp="1"/>
          </p:cNvSpPr>
          <p:nvPr>
            <p:ph type="body" sz="half" idx="2"/>
          </p:nvPr>
        </p:nvSpPr>
        <p:spPr>
          <a:xfrm>
            <a:off x="531936" y="2057400"/>
            <a:ext cx="4240090"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360052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B93BC-A4EE-4971-96B7-77BDA44C1CC0}"/>
              </a:ext>
            </a:extLst>
          </p:cNvPr>
          <p:cNvSpPr>
            <a:spLocks noGrp="1"/>
          </p:cNvSpPr>
          <p:nvPr>
            <p:ph type="title"/>
          </p:nvPr>
        </p:nvSpPr>
        <p:spPr>
          <a:xfrm>
            <a:off x="567104" y="457200"/>
            <a:ext cx="4204921"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2F60CEB7-776C-49E4-9FB9-6F88017A7D1B}"/>
              </a:ext>
            </a:extLst>
          </p:cNvPr>
          <p:cNvSpPr>
            <a:spLocks noGrp="1"/>
          </p:cNvSpPr>
          <p:nvPr>
            <p:ph type="pic" idx="1"/>
          </p:nvPr>
        </p:nvSpPr>
        <p:spPr>
          <a:xfrm>
            <a:off x="5183187" y="457201"/>
            <a:ext cx="6492997"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5FE5D677-6E29-4736-9C43-A3EADE65C9F8}"/>
              </a:ext>
            </a:extLst>
          </p:cNvPr>
          <p:cNvSpPr>
            <a:spLocks noGrp="1"/>
          </p:cNvSpPr>
          <p:nvPr>
            <p:ph type="body" sz="half" idx="2"/>
          </p:nvPr>
        </p:nvSpPr>
        <p:spPr>
          <a:xfrm>
            <a:off x="567104" y="2057400"/>
            <a:ext cx="4204921"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18947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pproved BNI Color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92FAFB-F83D-414B-BD74-017615231079}"/>
              </a:ext>
            </a:extLst>
          </p:cNvPr>
          <p:cNvPicPr>
            <a:picLocks noChangeAspect="1"/>
          </p:cNvPicPr>
          <p:nvPr userDrawn="1"/>
        </p:nvPicPr>
        <p:blipFill>
          <a:blip r:embed="rId2"/>
          <a:stretch>
            <a:fillRect/>
          </a:stretch>
        </p:blipFill>
        <p:spPr>
          <a:xfrm>
            <a:off x="373022" y="180295"/>
            <a:ext cx="8040218" cy="5898923"/>
          </a:xfrm>
          <a:prstGeom prst="rect">
            <a:avLst/>
          </a:prstGeom>
        </p:spPr>
      </p:pic>
      <p:sp>
        <p:nvSpPr>
          <p:cNvPr id="5" name="TextBox 4">
            <a:extLst>
              <a:ext uri="{FF2B5EF4-FFF2-40B4-BE49-F238E27FC236}">
                <a16:creationId xmlns:a16="http://schemas.microsoft.com/office/drawing/2014/main" id="{341B0871-CEA7-46DD-9295-03BD20968DF0}"/>
              </a:ext>
            </a:extLst>
          </p:cNvPr>
          <p:cNvSpPr txBox="1"/>
          <p:nvPr userDrawn="1"/>
        </p:nvSpPr>
        <p:spPr>
          <a:xfrm>
            <a:off x="9608423" y="1335348"/>
            <a:ext cx="1082348" cy="738664"/>
          </a:xfrm>
          <a:prstGeom prst="rect">
            <a:avLst/>
          </a:prstGeom>
          <a:noFill/>
        </p:spPr>
        <p:txBody>
          <a:bodyPr wrap="none" rtlCol="0">
            <a:spAutoFit/>
          </a:bodyPr>
          <a:lstStyle/>
          <a:p>
            <a:pPr algn="ctr"/>
            <a:r>
              <a:rPr lang="en-US" sz="1800" b="1" dirty="0"/>
              <a:t>Do Not </a:t>
            </a:r>
          </a:p>
          <a:p>
            <a:pPr algn="ctr"/>
            <a:r>
              <a:rPr lang="en-US" sz="1200" b="1" dirty="0"/>
              <a:t>Use Other </a:t>
            </a:r>
          </a:p>
          <a:p>
            <a:pPr algn="ctr"/>
            <a:r>
              <a:rPr lang="en-US" sz="1200" b="1" dirty="0"/>
              <a:t>Hues of Red</a:t>
            </a:r>
          </a:p>
        </p:txBody>
      </p:sp>
      <p:pic>
        <p:nvPicPr>
          <p:cNvPr id="6" name="Picture 5">
            <a:extLst>
              <a:ext uri="{FF2B5EF4-FFF2-40B4-BE49-F238E27FC236}">
                <a16:creationId xmlns:a16="http://schemas.microsoft.com/office/drawing/2014/main" id="{C8F96E87-288D-4E18-A7F4-14D5E33EA9F1}"/>
              </a:ext>
            </a:extLst>
          </p:cNvPr>
          <p:cNvPicPr>
            <a:picLocks noChangeAspect="1"/>
          </p:cNvPicPr>
          <p:nvPr userDrawn="1"/>
        </p:nvPicPr>
        <p:blipFill>
          <a:blip r:embed="rId3"/>
          <a:stretch>
            <a:fillRect/>
          </a:stretch>
        </p:blipFill>
        <p:spPr>
          <a:xfrm>
            <a:off x="9638509" y="2179337"/>
            <a:ext cx="1022176" cy="3737871"/>
          </a:xfrm>
          <a:prstGeom prst="rect">
            <a:avLst/>
          </a:prstGeom>
        </p:spPr>
      </p:pic>
      <p:pic>
        <p:nvPicPr>
          <p:cNvPr id="8" name="Picture 7">
            <a:extLst>
              <a:ext uri="{FF2B5EF4-FFF2-40B4-BE49-F238E27FC236}">
                <a16:creationId xmlns:a16="http://schemas.microsoft.com/office/drawing/2014/main" id="{59D0FA09-E4C1-4D59-B18D-D09636FDA630}"/>
              </a:ext>
            </a:extLst>
          </p:cNvPr>
          <p:cNvPicPr>
            <a:picLocks noChangeAspect="1"/>
          </p:cNvPicPr>
          <p:nvPr userDrawn="1"/>
        </p:nvPicPr>
        <p:blipFill rotWithShape="1">
          <a:blip r:embed="rId4"/>
          <a:srcRect l="34827" t="35301" r="34948" b="37973"/>
          <a:stretch/>
        </p:blipFill>
        <p:spPr>
          <a:xfrm>
            <a:off x="9309718" y="2787508"/>
            <a:ext cx="1679758" cy="2735144"/>
          </a:xfrm>
          <a:prstGeom prst="rect">
            <a:avLst/>
          </a:prstGeom>
        </p:spPr>
      </p:pic>
    </p:spTree>
    <p:extLst>
      <p:ext uri="{BB962C8B-B14F-4D97-AF65-F5344CB8AC3E}">
        <p14:creationId xmlns:p14="http://schemas.microsoft.com/office/powerpoint/2010/main" val="2742972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E366C2-445C-8C4D-8274-4B1C66A25E12}"/>
              </a:ext>
            </a:extLst>
          </p:cNvPr>
          <p:cNvPicPr>
            <a:picLocks noChangeAspect="1"/>
          </p:cNvPicPr>
          <p:nvPr userDrawn="1"/>
        </p:nvPicPr>
        <p:blipFill>
          <a:blip r:embed="rId15" cstate="print">
            <a:extLst>
              <a:ext uri="{28A0092B-C50C-407E-A947-70E740481C1C}">
                <a14:useLocalDpi xmlns:a14="http://schemas.microsoft.com/office/drawing/2010/main" val="0"/>
              </a:ext>
            </a:extLst>
          </a:blip>
          <a:srcRect/>
          <a:stretch/>
        </p:blipFill>
        <p:spPr>
          <a:xfrm>
            <a:off x="160963" y="6351103"/>
            <a:ext cx="976497" cy="374498"/>
          </a:xfrm>
          <a:prstGeom prst="rect">
            <a:avLst/>
          </a:prstGeom>
        </p:spPr>
      </p:pic>
      <p:pic>
        <p:nvPicPr>
          <p:cNvPr id="10" name="Picture 9">
            <a:extLst>
              <a:ext uri="{FF2B5EF4-FFF2-40B4-BE49-F238E27FC236}">
                <a16:creationId xmlns:a16="http://schemas.microsoft.com/office/drawing/2014/main" id="{CDA02FF0-C809-8646-916E-1F5576177580}"/>
              </a:ext>
            </a:extLst>
          </p:cNvPr>
          <p:cNvPicPr>
            <a:picLocks noChangeAspect="1"/>
          </p:cNvPicPr>
          <p:nvPr userDrawn="1"/>
        </p:nvPicPr>
        <p:blipFill>
          <a:blip r:embed="rId16" cstate="print">
            <a:extLst>
              <a:ext uri="{28A0092B-C50C-407E-A947-70E740481C1C}">
                <a14:useLocalDpi xmlns:a14="http://schemas.microsoft.com/office/drawing/2010/main" val="0"/>
              </a:ext>
            </a:extLst>
          </a:blip>
          <a:srcRect/>
          <a:stretch/>
        </p:blipFill>
        <p:spPr>
          <a:xfrm>
            <a:off x="10168097" y="5813346"/>
            <a:ext cx="2033474" cy="1064866"/>
          </a:xfrm>
          <a:prstGeom prst="rect">
            <a:avLst/>
          </a:prstGeom>
        </p:spPr>
      </p:pic>
      <p:sp>
        <p:nvSpPr>
          <p:cNvPr id="11" name="Title Placeholder 1">
            <a:extLst>
              <a:ext uri="{FF2B5EF4-FFF2-40B4-BE49-F238E27FC236}">
                <a16:creationId xmlns:a16="http://schemas.microsoft.com/office/drawing/2014/main" id="{C51039D2-5428-4F9C-983B-E871C7CFC06D}"/>
              </a:ext>
            </a:extLst>
          </p:cNvPr>
          <p:cNvSpPr>
            <a:spLocks noGrp="1"/>
          </p:cNvSpPr>
          <p:nvPr>
            <p:ph type="title"/>
          </p:nvPr>
        </p:nvSpPr>
        <p:spPr>
          <a:xfrm>
            <a:off x="597785" y="0"/>
            <a:ext cx="11169161" cy="1056176"/>
          </a:xfrm>
          <a:prstGeom prst="rect">
            <a:avLst/>
          </a:prstGeom>
        </p:spPr>
        <p:txBody>
          <a:bodyPr vert="horz" lIns="91440" tIns="45720" rIns="91440" bIns="45720" rtlCol="0" anchor="ctr">
            <a:normAutofit/>
          </a:bodyPr>
          <a:lstStyle/>
          <a:p>
            <a:r>
              <a:rPr lang="en-US" dirty="0"/>
              <a:t>Click to edit Master title style</a:t>
            </a:r>
          </a:p>
        </p:txBody>
      </p:sp>
      <p:sp>
        <p:nvSpPr>
          <p:cNvPr id="7" name="Text Placeholder 6">
            <a:extLst>
              <a:ext uri="{FF2B5EF4-FFF2-40B4-BE49-F238E27FC236}">
                <a16:creationId xmlns:a16="http://schemas.microsoft.com/office/drawing/2014/main" id="{382E9E18-8709-465F-B920-AAE11B6304A8}"/>
              </a:ext>
            </a:extLst>
          </p:cNvPr>
          <p:cNvSpPr>
            <a:spLocks noGrp="1"/>
          </p:cNvSpPr>
          <p:nvPr>
            <p:ph type="body" idx="1"/>
          </p:nvPr>
        </p:nvSpPr>
        <p:spPr>
          <a:xfrm>
            <a:off x="565417" y="1062790"/>
            <a:ext cx="11169161" cy="45280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6372706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Lst>
  <p:txStyles>
    <p:titleStyle>
      <a:lvl1pPr algn="ctr" defTabSz="914400" rtl="0" eaLnBrk="1" latinLnBrk="0" hangingPunct="1">
        <a:lnSpc>
          <a:spcPct val="90000"/>
        </a:lnSpc>
        <a:spcBef>
          <a:spcPct val="0"/>
        </a:spcBef>
        <a:buNone/>
        <a:defRPr sz="4000" b="1" kern="1200">
          <a:solidFill>
            <a:srgbClr val="00000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3701098"/>
            <a:ext cx="12192000" cy="1655762"/>
          </a:xfrm>
        </p:spPr>
        <p:txBody>
          <a:bodyPr>
            <a:normAutofit fontScale="92500"/>
          </a:bodyPr>
          <a:lstStyle/>
          <a:p>
            <a:r>
              <a:rPr lang="en-US" sz="6600" dirty="0"/>
              <a:t>Thank-You For Closed Business</a:t>
            </a:r>
          </a:p>
        </p:txBody>
      </p:sp>
    </p:spTree>
    <p:extLst>
      <p:ext uri="{BB962C8B-B14F-4D97-AF65-F5344CB8AC3E}">
        <p14:creationId xmlns:p14="http://schemas.microsoft.com/office/powerpoint/2010/main" val="1309391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217" y="1097280"/>
            <a:ext cx="11169161" cy="3672840"/>
          </a:xfrm>
        </p:spPr>
        <p:txBody>
          <a:bodyPr>
            <a:normAutofit fontScale="90000"/>
          </a:bodyPr>
          <a:lstStyle/>
          <a:p>
            <a:pPr algn="l"/>
            <a:r>
              <a:rPr lang="en-US" sz="6000" dirty="0"/>
              <a:t>Why TYFCB Matters</a:t>
            </a:r>
            <a:br>
              <a:rPr lang="en-US" sz="6000" dirty="0"/>
            </a:br>
            <a:br>
              <a:rPr lang="en-US" sz="6000" dirty="0"/>
            </a:br>
            <a:r>
              <a:rPr lang="en-US" dirty="0"/>
              <a:t>1. Shows that referrals in the chapter produce real results.</a:t>
            </a:r>
            <a:br>
              <a:rPr lang="en-US" dirty="0"/>
            </a:br>
            <a:r>
              <a:rPr lang="en-US" dirty="0"/>
              <a:t>2. Builds trust and credibility among members.</a:t>
            </a:r>
            <a:br>
              <a:rPr lang="en-US" dirty="0"/>
            </a:br>
            <a:r>
              <a:rPr lang="en-US" dirty="0"/>
              <a:t>3. Encourages more referrals and engagement.</a:t>
            </a:r>
            <a:br>
              <a:rPr lang="en-US" dirty="0"/>
            </a:br>
            <a:r>
              <a:rPr lang="en-US" dirty="0"/>
              <a:t>4. Helps track chapter growth and success.</a:t>
            </a:r>
          </a:p>
        </p:txBody>
      </p:sp>
      <p:sp>
        <p:nvSpPr>
          <p:cNvPr id="3" name="Text Placeholder 2"/>
          <p:cNvSpPr>
            <a:spLocks noGrp="1"/>
          </p:cNvSpPr>
          <p:nvPr>
            <p:ph type="body" sz="quarter" idx="10"/>
          </p:nvPr>
        </p:nvSpPr>
        <p:spPr>
          <a:xfrm>
            <a:off x="564928" y="5486400"/>
            <a:ext cx="11169650" cy="553038"/>
          </a:xfrm>
        </p:spPr>
        <p:txBody>
          <a:bodyPr>
            <a:normAutofit fontScale="92500" lnSpcReduction="10000"/>
          </a:bodyPr>
          <a:lstStyle/>
          <a:p>
            <a:endParaRPr lang="en-US" sz="4000" dirty="0"/>
          </a:p>
        </p:txBody>
      </p:sp>
    </p:spTree>
    <p:extLst>
      <p:ext uri="{BB962C8B-B14F-4D97-AF65-F5344CB8AC3E}">
        <p14:creationId xmlns:p14="http://schemas.microsoft.com/office/powerpoint/2010/main" val="474641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217" y="1097280"/>
            <a:ext cx="11169161" cy="3672840"/>
          </a:xfrm>
        </p:spPr>
        <p:txBody>
          <a:bodyPr>
            <a:normAutofit fontScale="90000"/>
          </a:bodyPr>
          <a:lstStyle/>
          <a:p>
            <a:pPr algn="l"/>
            <a:r>
              <a:rPr lang="en-US" sz="6000" dirty="0"/>
              <a:t>Ways to Identify TYFCB</a:t>
            </a:r>
            <a:br>
              <a:rPr lang="en-US" sz="6000" dirty="0"/>
            </a:br>
            <a:br>
              <a:rPr lang="en-US" sz="3100" dirty="0"/>
            </a:br>
            <a:r>
              <a:rPr lang="en-US" sz="3100" dirty="0"/>
              <a:t>1. Direct referrals – A member refers you and it closes.</a:t>
            </a:r>
            <a:br>
              <a:rPr lang="en-US" sz="3100" dirty="0"/>
            </a:br>
            <a:r>
              <a:rPr lang="en-US" sz="3100" dirty="0"/>
              <a:t>2. Referral chains – Business that comes from someone referred by a member.</a:t>
            </a:r>
            <a:br>
              <a:rPr lang="en-US" sz="3100" dirty="0"/>
            </a:br>
            <a:r>
              <a:rPr lang="en-US" sz="3100" dirty="0"/>
              <a:t>3. Chapter visibility – Someone hires you after seeing your weekly ask.</a:t>
            </a:r>
            <a:br>
              <a:rPr lang="en-US" sz="3100" dirty="0"/>
            </a:br>
            <a:r>
              <a:rPr lang="en-US" sz="3100" dirty="0"/>
              <a:t>4. 121 Influence – A member helps refine your approach leading to a closed deal.</a:t>
            </a:r>
            <a:br>
              <a:rPr lang="en-US" sz="3100" dirty="0"/>
            </a:br>
            <a:r>
              <a:rPr lang="en-US" sz="3100" dirty="0"/>
              <a:t>5. Visitors or Cross-Chapter Referrals – Business from visitors or other chapters.</a:t>
            </a:r>
            <a:endParaRPr lang="en-US" sz="3100" u="sng" dirty="0"/>
          </a:p>
        </p:txBody>
      </p:sp>
      <p:sp>
        <p:nvSpPr>
          <p:cNvPr id="3" name="Text Placeholder 2"/>
          <p:cNvSpPr>
            <a:spLocks noGrp="1"/>
          </p:cNvSpPr>
          <p:nvPr>
            <p:ph type="body" sz="quarter" idx="10"/>
          </p:nvPr>
        </p:nvSpPr>
        <p:spPr>
          <a:xfrm>
            <a:off x="564928" y="5486400"/>
            <a:ext cx="11169650" cy="553038"/>
          </a:xfrm>
        </p:spPr>
        <p:txBody>
          <a:bodyPr>
            <a:normAutofit fontScale="92500" lnSpcReduction="10000"/>
          </a:bodyPr>
          <a:lstStyle/>
          <a:p>
            <a:endParaRPr lang="en-US" sz="4000" dirty="0"/>
          </a:p>
        </p:txBody>
      </p:sp>
    </p:spTree>
    <p:extLst>
      <p:ext uri="{BB962C8B-B14F-4D97-AF65-F5344CB8AC3E}">
        <p14:creationId xmlns:p14="http://schemas.microsoft.com/office/powerpoint/2010/main" val="3250877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217" y="1219200"/>
            <a:ext cx="11169161" cy="4419600"/>
          </a:xfrm>
        </p:spPr>
        <p:txBody>
          <a:bodyPr>
            <a:normAutofit/>
          </a:bodyPr>
          <a:lstStyle/>
          <a:p>
            <a:pPr algn="l"/>
            <a:r>
              <a:rPr lang="en-US" sz="6000" dirty="0"/>
              <a:t>COMMON MISTAKE</a:t>
            </a:r>
            <a:br>
              <a:rPr lang="en-US" sz="6000" dirty="0"/>
            </a:br>
            <a:br>
              <a:rPr lang="en-US" sz="6000" dirty="0"/>
            </a:br>
            <a:r>
              <a:rPr lang="en-US" sz="4400" dirty="0"/>
              <a:t>Many members under-report TYFCB because they believe it must be a direct referral. If a member influenced the business in any way – it counts!</a:t>
            </a:r>
          </a:p>
        </p:txBody>
      </p:sp>
      <p:sp>
        <p:nvSpPr>
          <p:cNvPr id="3" name="Text Placeholder 2"/>
          <p:cNvSpPr>
            <a:spLocks noGrp="1"/>
          </p:cNvSpPr>
          <p:nvPr>
            <p:ph type="body" sz="quarter" idx="10"/>
          </p:nvPr>
        </p:nvSpPr>
        <p:spPr>
          <a:xfrm>
            <a:off x="564928" y="5486400"/>
            <a:ext cx="11169650" cy="553038"/>
          </a:xfrm>
        </p:spPr>
        <p:txBody>
          <a:bodyPr>
            <a:normAutofit fontScale="92500" lnSpcReduction="10000"/>
          </a:bodyPr>
          <a:lstStyle/>
          <a:p>
            <a:endParaRPr lang="en-US" sz="4000" dirty="0"/>
          </a:p>
        </p:txBody>
      </p:sp>
    </p:spTree>
    <p:extLst>
      <p:ext uri="{BB962C8B-B14F-4D97-AF65-F5344CB8AC3E}">
        <p14:creationId xmlns:p14="http://schemas.microsoft.com/office/powerpoint/2010/main" val="118735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217" y="1097280"/>
            <a:ext cx="11169161" cy="3672840"/>
          </a:xfrm>
        </p:spPr>
        <p:txBody>
          <a:bodyPr>
            <a:normAutofit/>
          </a:bodyPr>
          <a:lstStyle/>
          <a:p>
            <a:r>
              <a:rPr lang="en-US" sz="6000" dirty="0"/>
              <a:t>KEY REMINDER</a:t>
            </a:r>
            <a:br>
              <a:rPr lang="en-US" sz="6000" dirty="0"/>
            </a:br>
            <a:br>
              <a:rPr lang="en-US" sz="6000" dirty="0"/>
            </a:br>
            <a:r>
              <a:rPr lang="en-US" sz="6000" dirty="0"/>
              <a:t>If it’s not logged, it didn’t happen!!</a:t>
            </a:r>
          </a:p>
        </p:txBody>
      </p:sp>
      <p:sp>
        <p:nvSpPr>
          <p:cNvPr id="3" name="Text Placeholder 2"/>
          <p:cNvSpPr>
            <a:spLocks noGrp="1"/>
          </p:cNvSpPr>
          <p:nvPr>
            <p:ph type="body" sz="quarter" idx="10"/>
          </p:nvPr>
        </p:nvSpPr>
        <p:spPr>
          <a:xfrm>
            <a:off x="564928" y="5486400"/>
            <a:ext cx="11169650" cy="553038"/>
          </a:xfrm>
        </p:spPr>
        <p:txBody>
          <a:bodyPr>
            <a:normAutofit fontScale="92500" lnSpcReduction="10000"/>
          </a:bodyPr>
          <a:lstStyle/>
          <a:p>
            <a:endParaRPr lang="en-US" sz="4000" dirty="0"/>
          </a:p>
        </p:txBody>
      </p:sp>
    </p:spTree>
    <p:extLst>
      <p:ext uri="{BB962C8B-B14F-4D97-AF65-F5344CB8AC3E}">
        <p14:creationId xmlns:p14="http://schemas.microsoft.com/office/powerpoint/2010/main" val="1630210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88025-F4E6-A7BF-4BCE-2A2C111000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A6D943-9771-6B26-8519-74D96892EADC}"/>
              </a:ext>
            </a:extLst>
          </p:cNvPr>
          <p:cNvSpPr>
            <a:spLocks noGrp="1"/>
          </p:cNvSpPr>
          <p:nvPr>
            <p:ph type="title"/>
          </p:nvPr>
        </p:nvSpPr>
        <p:spPr>
          <a:xfrm>
            <a:off x="489217" y="1097280"/>
            <a:ext cx="11169161" cy="3672840"/>
          </a:xfrm>
        </p:spPr>
        <p:txBody>
          <a:bodyPr>
            <a:normAutofit/>
          </a:bodyPr>
          <a:lstStyle/>
          <a:p>
            <a:r>
              <a:rPr lang="en-US" sz="6000" dirty="0"/>
              <a:t>Thank you…</a:t>
            </a:r>
            <a:br>
              <a:rPr lang="en-US" sz="6000" dirty="0"/>
            </a:br>
            <a:br>
              <a:rPr lang="en-US" sz="6000" dirty="0"/>
            </a:br>
            <a:r>
              <a:rPr lang="en-US" sz="6000" dirty="0"/>
              <a:t>Education Moment</a:t>
            </a:r>
          </a:p>
        </p:txBody>
      </p:sp>
      <p:sp>
        <p:nvSpPr>
          <p:cNvPr id="3" name="Text Placeholder 2">
            <a:extLst>
              <a:ext uri="{FF2B5EF4-FFF2-40B4-BE49-F238E27FC236}">
                <a16:creationId xmlns:a16="http://schemas.microsoft.com/office/drawing/2014/main" id="{F30AFAD5-50D5-8558-097A-66E1E4590044}"/>
              </a:ext>
            </a:extLst>
          </p:cNvPr>
          <p:cNvSpPr>
            <a:spLocks noGrp="1"/>
          </p:cNvSpPr>
          <p:nvPr>
            <p:ph type="body" sz="quarter" idx="10"/>
          </p:nvPr>
        </p:nvSpPr>
        <p:spPr>
          <a:xfrm>
            <a:off x="564928" y="5486400"/>
            <a:ext cx="11169650" cy="553038"/>
          </a:xfrm>
        </p:spPr>
        <p:txBody>
          <a:bodyPr>
            <a:normAutofit fontScale="92500" lnSpcReduction="10000"/>
          </a:bodyPr>
          <a:lstStyle/>
          <a:p>
            <a:endParaRPr lang="en-US" sz="4000" dirty="0"/>
          </a:p>
        </p:txBody>
      </p:sp>
    </p:spTree>
    <p:extLst>
      <p:ext uri="{BB962C8B-B14F-4D97-AF65-F5344CB8AC3E}">
        <p14:creationId xmlns:p14="http://schemas.microsoft.com/office/powerpoint/2010/main" val="1307991065"/>
      </p:ext>
    </p:extLst>
  </p:cSld>
  <p:clrMapOvr>
    <a:masterClrMapping/>
  </p:clrMapOvr>
</p:sld>
</file>

<file path=ppt/theme/theme1.xml><?xml version="1.0" encoding="utf-8"?>
<a:theme xmlns:a="http://schemas.openxmlformats.org/drawingml/2006/main" name="1_Custom Design">
  <a:themeElements>
    <a:clrScheme name="BNI Colors">
      <a:dk1>
        <a:srgbClr val="000000"/>
      </a:dk1>
      <a:lt1>
        <a:srgbClr val="FFFFFF"/>
      </a:lt1>
      <a:dk2>
        <a:srgbClr val="CF2030"/>
      </a:dk2>
      <a:lt2>
        <a:srgbClr val="64666A"/>
      </a:lt2>
      <a:accent1>
        <a:srgbClr val="C8C8C8"/>
      </a:accent1>
      <a:accent2>
        <a:srgbClr val="F3F3F3"/>
      </a:accent2>
      <a:accent3>
        <a:srgbClr val="FFFFFF"/>
      </a:accent3>
      <a:accent4>
        <a:srgbClr val="FFFFFF"/>
      </a:accent4>
      <a:accent5>
        <a:srgbClr val="FFFFFF"/>
      </a:accent5>
      <a:accent6>
        <a:srgbClr val="FFFFFF"/>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NI PPT Template" id="{A506243F-EDFE-42E5-B171-D81643DB863B}" vid="{EE114906-2E5D-4B27-8D3B-83F3043AB910}"/>
    </a:ext>
  </a:extLst>
</a:theme>
</file>

<file path=docProps/app.xml><?xml version="1.0" encoding="utf-8"?>
<Properties xmlns="http://schemas.openxmlformats.org/officeDocument/2006/extended-properties" xmlns:vt="http://schemas.openxmlformats.org/officeDocument/2006/docPropsVTypes">
  <TotalTime>13</TotalTime>
  <Words>184</Words>
  <Application>Microsoft Office PowerPoint</Application>
  <PresentationFormat>Widescreen</PresentationFormat>
  <Paragraphs>6</Paragraphs>
  <Slides>6</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6</vt:i4>
      </vt:variant>
    </vt:vector>
  </HeadingPairs>
  <TitlesOfParts>
    <vt:vector size="8" baseType="lpstr">
      <vt:lpstr>Arial</vt:lpstr>
      <vt:lpstr>1_Custom Design</vt:lpstr>
      <vt:lpstr>PowerPoint Presentation</vt:lpstr>
      <vt:lpstr>Why TYFCB Matters  1. Shows that referrals in the chapter produce real results. 2. Builds trust and credibility among members. 3. Encourages more referrals and engagement. 4. Helps track chapter growth and success.</vt:lpstr>
      <vt:lpstr>Ways to Identify TYFCB  1. Direct referrals – A member refers you and it closes. 2. Referral chains – Business that comes from someone referred by a member. 3. Chapter visibility – Someone hires you after seeing your weekly ask. 4. 121 Influence – A member helps refine your approach leading to a closed deal. 5. Visitors or Cross-Chapter Referrals – Business from visitors or other chapters.</vt:lpstr>
      <vt:lpstr>COMMON MISTAKE  Many members under-report TYFCB because they believe it must be a direct referral. If a member influenced the business in any way – it counts!</vt:lpstr>
      <vt:lpstr>KEY REMINDER  If it’s not logged, it didn’t happen!!</vt:lpstr>
      <vt:lpstr>Thank you…  Education Moment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Tim Zambos</dc:creator>
  <cp:lastModifiedBy>Tim Zambos</cp:lastModifiedBy>
  <cp:revision>5</cp:revision>
  <dcterms:created xsi:type="dcterms:W3CDTF">2026-08-30T00:03:17Z</dcterms:created>
  <dcterms:modified xsi:type="dcterms:W3CDTF">2026-08-30T00:19:16Z</dcterms:modified>
</cp:coreProperties>
</file>