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656" r:id="rId2"/>
    <p:sldId id="667" r:id="rId3"/>
    <p:sldId id="672" r:id="rId4"/>
    <p:sldId id="671" r:id="rId5"/>
    <p:sldId id="670" r:id="rId6"/>
    <p:sldId id="67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728B933-5166-46C9-89E7-A13D6CAE9367}" v="1" dt="2026-08-30T00:05:22.903"/>
    <p1510:client id="{C4D654C9-994C-44BC-AF01-FA755F4BACB4}" v="1" dt="2026-08-30T00:07:28.6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355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im Zambos" userId="4f9a8a031167a984" providerId="LiveId" clId="{7B583E48-2D17-405A-8E22-E61B8A6AC545}"/>
    <pc:docChg chg="addSld delSld modSld">
      <pc:chgData name="Tim Zambos" userId="4f9a8a031167a984" providerId="LiveId" clId="{7B583E48-2D17-405A-8E22-E61B8A6AC545}" dt="2026-08-30T00:08:00.308" v="2" actId="47"/>
      <pc:docMkLst>
        <pc:docMk/>
      </pc:docMkLst>
      <pc:sldChg chg="add del">
        <pc:chgData name="Tim Zambos" userId="4f9a8a031167a984" providerId="LiveId" clId="{7B583E48-2D17-405A-8E22-E61B8A6AC545}" dt="2026-08-30T00:07:57.594" v="1" actId="47"/>
        <pc:sldMkLst>
          <pc:docMk/>
          <pc:sldMk cId="2590632331" sldId="2007579671"/>
        </pc:sldMkLst>
      </pc:sldChg>
      <pc:sldChg chg="add del">
        <pc:chgData name="Tim Zambos" userId="4f9a8a031167a984" providerId="LiveId" clId="{7B583E48-2D17-405A-8E22-E61B8A6AC545}" dt="2026-08-30T00:08:00.308" v="2" actId="47"/>
        <pc:sldMkLst>
          <pc:docMk/>
          <pc:sldMk cId="3046573738" sldId="200757967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346BE4C-CF11-4491-8CBD-AAE59F8151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95563" y="1583578"/>
            <a:ext cx="4559897" cy="174877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7E58A23-A55E-4A3E-AC76-54DCAF7EBC0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21570" y="4441118"/>
            <a:ext cx="4670430" cy="2445757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CB46FE5D-3742-4427-9C5B-94ED5EE98C0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0" y="3602038"/>
            <a:ext cx="12192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36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2843257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ACB03896-1836-41B9-A806-B5F36E2DA1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5417" y="6449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9D4A6CE3-C6CD-4F12-A37E-7F5614E328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64928" y="1062625"/>
            <a:ext cx="11169650" cy="45196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038695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79070-5776-406C-8382-D7F41968F1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AA7636-6A95-4962-8FC3-CD9A098895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78265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53F0AD-3B13-4F44-A3E7-9E4FF959C8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50947" y="1894865"/>
            <a:ext cx="4633165" cy="405363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02796F8-C0C4-47AB-9E5E-220358CF2E1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3849" y="536713"/>
            <a:ext cx="4650263" cy="1182756"/>
          </a:xfrm>
        </p:spPr>
        <p:txBody>
          <a:bodyPr>
            <a:noAutofit/>
          </a:bodyPr>
          <a:lstStyle>
            <a:lvl1pPr marL="0" indent="0">
              <a:buNone/>
              <a:defRPr sz="3200" b="1" baseline="0"/>
            </a:lvl1pPr>
          </a:lstStyle>
          <a:p>
            <a:pPr lvl="0"/>
            <a:r>
              <a:rPr lang="en-US" dirty="0"/>
              <a:t>Click to edit Master Title</a:t>
            </a:r>
          </a:p>
        </p:txBody>
      </p:sp>
      <p:sp>
        <p:nvSpPr>
          <p:cNvPr id="2" name="Right Triangle 1">
            <a:extLst>
              <a:ext uri="{FF2B5EF4-FFF2-40B4-BE49-F238E27FC236}">
                <a16:creationId xmlns:a16="http://schemas.microsoft.com/office/drawing/2014/main" id="{9778B11E-866D-314C-BBC2-98B616473B29}"/>
              </a:ext>
            </a:extLst>
          </p:cNvPr>
          <p:cNvSpPr/>
          <p:nvPr userDrawn="1"/>
        </p:nvSpPr>
        <p:spPr>
          <a:xfrm rot="5400000">
            <a:off x="5888749" y="656994"/>
            <a:ext cx="2124949" cy="2124949"/>
          </a:xfrm>
          <a:prstGeom prst="rtTriangle">
            <a:avLst/>
          </a:prstGeom>
          <a:solidFill>
            <a:srgbClr val="CF2030"/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0068319-38CA-416F-9C63-2CD7C3ECD01F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335910" y="1036061"/>
            <a:ext cx="5033400" cy="4713329"/>
          </a:xfr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5352453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1955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DCAA939-0FF4-4CB2-997A-32C484386D9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11182" y="2079171"/>
            <a:ext cx="9180818" cy="480770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B5913E43-253A-4125-B6B5-4CEF7FFE11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3509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6979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6A0CE6-DD4D-4A54-BB74-EAA301F30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0A86A5-11A9-420F-A5E0-3221F4CF3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9845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C0A4F7-B89C-4624-8C53-A901EAA338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7619" y="1058579"/>
            <a:ext cx="5490797" cy="432558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6ACEA7-0846-429C-BA19-B33ACF12A0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0816" y="1058579"/>
            <a:ext cx="5525964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E1BF993A-EF70-465C-BBD6-E10F4F0DF0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619" y="2403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415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D045EC-518F-4A5B-9F10-F6FEAAD33B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999" y="1075713"/>
            <a:ext cx="5468572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E8D648-BB84-4A24-8F33-2462403CD3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9004" y="1922143"/>
            <a:ext cx="5468572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6C91A6-CB77-4929-9C80-01DECAA5A75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098231"/>
            <a:ext cx="5525964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2D644D-1145-4DCC-BBAE-6BEE7AAE65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922143"/>
            <a:ext cx="5525964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B22D4903-112B-4623-B6AC-0777EBA38F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9004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04576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FD586FA4-FBF2-4332-BD92-04788C6B2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419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459124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07686-6B32-40F2-919E-6A8EB10DA4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936" y="457200"/>
            <a:ext cx="4240090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3C33F-B546-4CFD-8127-11D65F95AE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457201"/>
            <a:ext cx="6476876" cy="5403850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A53DEC-61C0-4EB7-ADA5-282445E842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1936" y="2057400"/>
            <a:ext cx="4240090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00522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B93BC-A4EE-4971-96B7-77BDA44C1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7104" y="457200"/>
            <a:ext cx="4204921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60CEB7-776C-49E4-9FB9-6F88017A7D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457201"/>
            <a:ext cx="6492997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E5D677-6E29-4736-9C43-A3EADE65C9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67104" y="2057400"/>
            <a:ext cx="4204921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89479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roved BNI Colo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892FAFB-F83D-414B-BD74-01761523107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73022" y="180295"/>
            <a:ext cx="8040218" cy="589892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41B0871-CEA7-46DD-9295-03BD20968DF0}"/>
              </a:ext>
            </a:extLst>
          </p:cNvPr>
          <p:cNvSpPr txBox="1"/>
          <p:nvPr userDrawn="1"/>
        </p:nvSpPr>
        <p:spPr>
          <a:xfrm>
            <a:off x="9608423" y="1335348"/>
            <a:ext cx="1082348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800" b="1" dirty="0"/>
              <a:t>Do Not </a:t>
            </a:r>
          </a:p>
          <a:p>
            <a:pPr algn="ctr"/>
            <a:r>
              <a:rPr lang="en-US" sz="1200" b="1" dirty="0"/>
              <a:t>Use Other </a:t>
            </a:r>
          </a:p>
          <a:p>
            <a:pPr algn="ctr"/>
            <a:r>
              <a:rPr lang="en-US" sz="1200" b="1" dirty="0"/>
              <a:t>Hues of Red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8F96E87-288D-4E18-A7F4-14D5E33EA9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638509" y="2179337"/>
            <a:ext cx="1022176" cy="373787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9D0FA09-E4C1-4D59-B18D-D09636FDA63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34827" t="35301" r="34948" b="37973"/>
          <a:stretch/>
        </p:blipFill>
        <p:spPr>
          <a:xfrm>
            <a:off x="9309718" y="2787508"/>
            <a:ext cx="1679758" cy="273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29722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1E366C2-445C-8C4D-8274-4B1C66A25E12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0963" y="6351103"/>
            <a:ext cx="976497" cy="3744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DA02FF0-C809-8646-916E-1F5576177580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68097" y="5813346"/>
            <a:ext cx="2033474" cy="1064866"/>
          </a:xfrm>
          <a:prstGeom prst="rect">
            <a:avLst/>
          </a:prstGeom>
        </p:spPr>
      </p:pic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C51039D2-5428-4F9C-983B-E871C7CFC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785" y="0"/>
            <a:ext cx="11169161" cy="10561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82E9E18-8709-465F-B920-AAE11B6304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65417" y="1062790"/>
            <a:ext cx="11169161" cy="45280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63727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000000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0000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0" y="3701098"/>
            <a:ext cx="12192000" cy="1655762"/>
          </a:xfrm>
        </p:spPr>
        <p:txBody>
          <a:bodyPr>
            <a:normAutofit fontScale="92500" lnSpcReduction="10000"/>
          </a:bodyPr>
          <a:lstStyle/>
          <a:p>
            <a:r>
              <a:rPr lang="en-US" sz="6600" dirty="0"/>
              <a:t>“How To Spot A Perfect Referral For Me (or you)”</a:t>
            </a:r>
          </a:p>
        </p:txBody>
      </p:sp>
    </p:spTree>
    <p:extLst>
      <p:ext uri="{BB962C8B-B14F-4D97-AF65-F5344CB8AC3E}">
        <p14:creationId xmlns:p14="http://schemas.microsoft.com/office/powerpoint/2010/main" val="1540278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217" y="1097280"/>
            <a:ext cx="11169161" cy="3672840"/>
          </a:xfrm>
        </p:spPr>
        <p:txBody>
          <a:bodyPr>
            <a:normAutofit/>
          </a:bodyPr>
          <a:lstStyle/>
          <a:p>
            <a:r>
              <a:rPr lang="en-US" sz="6000" dirty="0"/>
              <a:t>People think of me when they need me – but the best referrals happen before that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64928" y="5486400"/>
            <a:ext cx="11169650" cy="553038"/>
          </a:xfrm>
        </p:spPr>
        <p:txBody>
          <a:bodyPr>
            <a:normAutofit fontScale="92500" lnSpcReduction="10000"/>
          </a:bodyPr>
          <a:lstStyle/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096490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217" y="1097280"/>
            <a:ext cx="11169161" cy="3672840"/>
          </a:xfrm>
        </p:spPr>
        <p:txBody>
          <a:bodyPr>
            <a:normAutofit fontScale="90000"/>
          </a:bodyPr>
          <a:lstStyle/>
          <a:p>
            <a:r>
              <a:rPr lang="en-US" sz="6000" dirty="0"/>
              <a:t>3 clear signs:</a:t>
            </a:r>
            <a:br>
              <a:rPr lang="en-US" sz="6000" dirty="0"/>
            </a:br>
            <a:br>
              <a:rPr lang="en-US" sz="6000" dirty="0"/>
            </a:br>
            <a:r>
              <a:rPr lang="en-US" sz="6000" dirty="0"/>
              <a:t>“If you hear someone say____”</a:t>
            </a:r>
            <a:br>
              <a:rPr lang="en-US" sz="6000" dirty="0"/>
            </a:br>
            <a:r>
              <a:rPr lang="en-US" sz="6000" dirty="0"/>
              <a:t>“If you see ___happening”</a:t>
            </a:r>
            <a:br>
              <a:rPr lang="en-US" sz="6000" dirty="0"/>
            </a:br>
            <a:r>
              <a:rPr lang="en-US" sz="6000" dirty="0"/>
              <a:t>“If someone is buying___”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64928" y="5486400"/>
            <a:ext cx="11169650" cy="553038"/>
          </a:xfrm>
        </p:spPr>
        <p:txBody>
          <a:bodyPr>
            <a:normAutofit fontScale="92500" lnSpcReduction="10000"/>
          </a:bodyPr>
          <a:lstStyle/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19377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217" y="1676400"/>
            <a:ext cx="11169161" cy="3672840"/>
          </a:xfrm>
        </p:spPr>
        <p:txBody>
          <a:bodyPr>
            <a:normAutofit fontScale="90000"/>
          </a:bodyPr>
          <a:lstStyle/>
          <a:p>
            <a:r>
              <a:rPr lang="en-US" sz="6000" dirty="0"/>
              <a:t>“Instead of saying – you should call Andy”</a:t>
            </a:r>
            <a:br>
              <a:rPr lang="en-US" sz="6000" dirty="0"/>
            </a:br>
            <a:r>
              <a:rPr lang="en-US" sz="6000" dirty="0"/>
              <a:t>Say:</a:t>
            </a:r>
            <a:br>
              <a:rPr lang="en-US" sz="6000" dirty="0"/>
            </a:br>
            <a:r>
              <a:rPr lang="en-US" sz="6000" dirty="0"/>
              <a:t>“I know someone who can help you – can I connect you?”</a:t>
            </a:r>
            <a:br>
              <a:rPr lang="en-US" sz="6000" dirty="0"/>
            </a:br>
            <a:endParaRPr lang="en-US" sz="6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64928" y="5486400"/>
            <a:ext cx="11169650" cy="553038"/>
          </a:xfrm>
        </p:spPr>
        <p:txBody>
          <a:bodyPr>
            <a:normAutofit fontScale="92500" lnSpcReduction="10000"/>
          </a:bodyPr>
          <a:lstStyle/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0249848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217" y="1219200"/>
            <a:ext cx="11169161" cy="4419600"/>
          </a:xfrm>
        </p:spPr>
        <p:txBody>
          <a:bodyPr>
            <a:normAutofit fontScale="90000"/>
          </a:bodyPr>
          <a:lstStyle/>
          <a:p>
            <a:r>
              <a:rPr lang="en-US" sz="6000" dirty="0"/>
              <a:t>Key Points</a:t>
            </a:r>
            <a:br>
              <a:rPr lang="en-US" sz="6000" dirty="0"/>
            </a:br>
            <a:br>
              <a:rPr lang="en-US" sz="6000" dirty="0"/>
            </a:br>
            <a:r>
              <a:rPr lang="en-US" sz="5400" dirty="0"/>
              <a:t>Cold Referrals = low conversion</a:t>
            </a:r>
            <a:br>
              <a:rPr lang="en-US" sz="5400" dirty="0"/>
            </a:br>
            <a:br>
              <a:rPr lang="en-US" sz="5400" dirty="0"/>
            </a:br>
            <a:r>
              <a:rPr lang="en-US" sz="5400" dirty="0"/>
              <a:t>Warn intro = trust transfer</a:t>
            </a:r>
            <a:br>
              <a:rPr lang="en-US" sz="6000" dirty="0"/>
            </a:br>
            <a:endParaRPr lang="en-US" sz="6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64928" y="5486400"/>
            <a:ext cx="11169650" cy="553038"/>
          </a:xfrm>
        </p:spPr>
        <p:txBody>
          <a:bodyPr>
            <a:normAutofit fontScale="92500" lnSpcReduction="10000"/>
          </a:bodyPr>
          <a:lstStyle/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5617738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9217" y="1097280"/>
            <a:ext cx="11169161" cy="3672840"/>
          </a:xfrm>
        </p:spPr>
        <p:txBody>
          <a:bodyPr>
            <a:normAutofit/>
          </a:bodyPr>
          <a:lstStyle/>
          <a:p>
            <a:r>
              <a:rPr lang="en-US" sz="6000" dirty="0"/>
              <a:t>Takeaway</a:t>
            </a:r>
            <a:br>
              <a:rPr lang="en-US" sz="6000" dirty="0"/>
            </a:br>
            <a:br>
              <a:rPr lang="en-US" sz="6000" dirty="0"/>
            </a:br>
            <a:r>
              <a:rPr lang="en-US" sz="6000" dirty="0"/>
              <a:t>“Don’t just give my number, give my credibility”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64928" y="5486400"/>
            <a:ext cx="11169650" cy="553038"/>
          </a:xfrm>
        </p:spPr>
        <p:txBody>
          <a:bodyPr>
            <a:normAutofit fontScale="92500" lnSpcReduction="10000"/>
          </a:bodyPr>
          <a:lstStyle/>
          <a:p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643886053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BNI Colors">
      <a:dk1>
        <a:srgbClr val="000000"/>
      </a:dk1>
      <a:lt1>
        <a:srgbClr val="FFFFFF"/>
      </a:lt1>
      <a:dk2>
        <a:srgbClr val="CF2030"/>
      </a:dk2>
      <a:lt2>
        <a:srgbClr val="64666A"/>
      </a:lt2>
      <a:accent1>
        <a:srgbClr val="C8C8C8"/>
      </a:accent1>
      <a:accent2>
        <a:srgbClr val="F3F3F3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NI PPT Template" id="{A506243F-EDFE-42E5-B171-D81643DB863B}" vid="{EE114906-2E5D-4B27-8D3B-83F3043AB9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117</Words>
  <Application>Microsoft Office PowerPoint</Application>
  <PresentationFormat>Widescreen</PresentationFormat>
  <Paragraphs>6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Arial</vt:lpstr>
      <vt:lpstr>1_Custom Design</vt:lpstr>
      <vt:lpstr>PowerPoint Presentation</vt:lpstr>
      <vt:lpstr>People think of me when they need me – but the best referrals happen before that</vt:lpstr>
      <vt:lpstr>3 clear signs:  “If you hear someone say____” “If you see ___happening” “If someone is buying___”</vt:lpstr>
      <vt:lpstr>“Instead of saying – you should call Andy” Say: “I know someone who can help you – can I connect you?” </vt:lpstr>
      <vt:lpstr>Key Points  Cold Referrals = low conversion  Warn intro = trust transfer </vt:lpstr>
      <vt:lpstr>Takeaway  “Don’t just give my number, give my credibility”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Tim Zambos</dc:creator>
  <cp:lastModifiedBy>Tim Zambos</cp:lastModifiedBy>
  <cp:revision>2</cp:revision>
  <dcterms:created xsi:type="dcterms:W3CDTF">2026-08-30T00:03:17Z</dcterms:created>
  <dcterms:modified xsi:type="dcterms:W3CDTF">2026-08-30T00:08:00Z</dcterms:modified>
</cp:coreProperties>
</file>